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74" r:id="rId4"/>
    <p:sldId id="259" r:id="rId5"/>
    <p:sldId id="257" r:id="rId6"/>
    <p:sldId id="261" r:id="rId7"/>
    <p:sldId id="263" r:id="rId8"/>
    <p:sldId id="262" r:id="rId10"/>
    <p:sldId id="264" r:id="rId11"/>
    <p:sldId id="265" r:id="rId12"/>
    <p:sldId id="266" r:id="rId13"/>
    <p:sldId id="267" r:id="rId14"/>
    <p:sldId id="268" r:id="rId15"/>
    <p:sldId id="269" r:id="rId16"/>
    <p:sldId id="270" r:id="rId17"/>
    <p:sldId id="275" r:id="rId18"/>
    <p:sldId id="271" r:id="rId19"/>
    <p:sldId id="272" r:id="rId20"/>
    <p:sldId id="273"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3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5" autoAdjust="0"/>
    <p:restoredTop sz="94626"/>
  </p:normalViewPr>
  <p:slideViewPr>
    <p:cSldViewPr snapToGrid="0">
      <p:cViewPr varScale="1">
        <p:scale>
          <a:sx n="104" d="100"/>
          <a:sy n="104" d="100"/>
        </p:scale>
        <p:origin x="2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1">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E307EE2-EB13-47AC-8391-B2B408AED20D}" type="doc">
      <dgm:prSet loTypeId="urn:microsoft.com/office/officeart/2005/8/layout/vList2#1" loCatId="list" qsTypeId="urn:microsoft.com/office/officeart/2005/8/quickstyle/simple1#1" qsCatId="simple" csTypeId="urn:microsoft.com/office/officeart/2005/8/colors/accent6_2#1" csCatId="accent6"/>
      <dgm:spPr/>
      <dgm:t>
        <a:bodyPr/>
        <a:lstStyle/>
        <a:p>
          <a:endParaRPr lang="en-US"/>
        </a:p>
      </dgm:t>
    </dgm:pt>
    <dgm:pt modelId="{DB5067AB-8D98-4D30-B894-7B78F20738E7}">
      <dgm:prSet/>
      <dgm:spPr/>
      <dgm:t>
        <a:bodyPr/>
        <a:lstStyle/>
        <a:p>
          <a:r>
            <a:rPr lang="en-US"/>
            <a:t>In September,</a:t>
          </a:r>
          <a:r>
            <a:rPr lang="de-DE"/>
            <a:t>2015</a:t>
          </a:r>
          <a:r>
            <a:rPr lang="en-US"/>
            <a:t> the Environmental Protection Agency (EPA) discovered that many VW cars sold in America had "defeat devices"—or software—in diesel engines that could recognize when they were being tested and adjust their performance to produce better results. </a:t>
          </a:r>
        </a:p>
      </dgm:t>
    </dgm:pt>
    <dgm:pt modelId="{10A9AC01-EB9B-43CB-8373-8D6F0597CF7D}" cxnId="{4988AF80-3D5C-4F26-A947-533211D4BF0B}" type="parTrans">
      <dgm:prSet/>
      <dgm:spPr/>
      <dgm:t>
        <a:bodyPr/>
        <a:lstStyle/>
        <a:p>
          <a:endParaRPr lang="en-US"/>
        </a:p>
      </dgm:t>
    </dgm:pt>
    <dgm:pt modelId="{83E1640D-7F9B-4E6C-B467-1F445A6DEB92}" cxnId="{4988AF80-3D5C-4F26-A947-533211D4BF0B}" type="sibTrans">
      <dgm:prSet/>
      <dgm:spPr/>
      <dgm:t>
        <a:bodyPr/>
        <a:lstStyle/>
        <a:p>
          <a:endParaRPr lang="en-US"/>
        </a:p>
      </dgm:t>
    </dgm:pt>
    <dgm:pt modelId="{80864FEC-1BDF-498B-88B4-AA466EE0C5C6}">
      <dgm:prSet/>
      <dgm:spPr/>
      <dgm:t>
        <a:bodyPr/>
        <a:lstStyle/>
        <a:p>
          <a:r>
            <a:rPr lang="en-US"/>
            <a:t>The company was also accused by the EPA of modifying the software on the 3-liter diesel engines installed in some Porsche, Audi and VW models. VW has denied the claims involving at least 10,000 vehicles.</a:t>
          </a:r>
        </a:p>
      </dgm:t>
    </dgm:pt>
    <dgm:pt modelId="{614E6D2F-AD28-49B3-AF4B-AFCCB8913384}" cxnId="{41B13D4E-3F13-499D-B01C-DCBD755A90D0}" type="parTrans">
      <dgm:prSet/>
      <dgm:spPr/>
      <dgm:t>
        <a:bodyPr/>
        <a:lstStyle/>
        <a:p>
          <a:endParaRPr lang="en-US"/>
        </a:p>
      </dgm:t>
    </dgm:pt>
    <dgm:pt modelId="{A6D7901D-367A-4ED4-8066-2B87F9BCDC5C}" cxnId="{41B13D4E-3F13-499D-B01C-DCBD755A90D0}" type="sibTrans">
      <dgm:prSet/>
      <dgm:spPr/>
      <dgm:t>
        <a:bodyPr/>
        <a:lstStyle/>
        <a:p>
          <a:endParaRPr lang="en-US"/>
        </a:p>
      </dgm:t>
    </dgm:pt>
    <dgm:pt modelId="{D531B34F-6CDE-7B41-992A-7E6F08DB1500}" type="pres">
      <dgm:prSet presAssocID="{BE307EE2-EB13-47AC-8391-B2B408AED20D}" presName="linear" presStyleCnt="0">
        <dgm:presLayoutVars>
          <dgm:animLvl val="lvl"/>
          <dgm:resizeHandles val="exact"/>
        </dgm:presLayoutVars>
      </dgm:prSet>
      <dgm:spPr/>
    </dgm:pt>
    <dgm:pt modelId="{B6DBA9DE-A8A2-0749-8949-BDD597BA8E86}" type="pres">
      <dgm:prSet presAssocID="{DB5067AB-8D98-4D30-B894-7B78F20738E7}" presName="parentText" presStyleLbl="node1" presStyleIdx="0" presStyleCnt="2">
        <dgm:presLayoutVars>
          <dgm:chMax val="0"/>
          <dgm:bulletEnabled val="1"/>
        </dgm:presLayoutVars>
      </dgm:prSet>
      <dgm:spPr/>
    </dgm:pt>
    <dgm:pt modelId="{74A691DC-858F-5545-98ED-31D1DDD91F13}" type="pres">
      <dgm:prSet presAssocID="{83E1640D-7F9B-4E6C-B467-1F445A6DEB92}" presName="spacer" presStyleCnt="0"/>
      <dgm:spPr/>
    </dgm:pt>
    <dgm:pt modelId="{021ED088-1AF3-7D47-AD04-C7D525FBC480}" type="pres">
      <dgm:prSet presAssocID="{80864FEC-1BDF-498B-88B4-AA466EE0C5C6}" presName="parentText" presStyleLbl="node1" presStyleIdx="1" presStyleCnt="2">
        <dgm:presLayoutVars>
          <dgm:chMax val="0"/>
          <dgm:bulletEnabled val="1"/>
        </dgm:presLayoutVars>
      </dgm:prSet>
      <dgm:spPr/>
    </dgm:pt>
  </dgm:ptLst>
  <dgm:cxnLst>
    <dgm:cxn modelId="{8C18FB25-74DD-554B-85A7-D57E0BBC08CD}" type="presOf" srcId="{DB5067AB-8D98-4D30-B894-7B78F20738E7}" destId="{B6DBA9DE-A8A2-0749-8949-BDD597BA8E86}" srcOrd="0" destOrd="0" presId="urn:microsoft.com/office/officeart/2005/8/layout/vList2#1"/>
    <dgm:cxn modelId="{41B13D4E-3F13-499D-B01C-DCBD755A90D0}" srcId="{BE307EE2-EB13-47AC-8391-B2B408AED20D}" destId="{80864FEC-1BDF-498B-88B4-AA466EE0C5C6}" srcOrd="1" destOrd="0" parTransId="{614E6D2F-AD28-49B3-AF4B-AFCCB8913384}" sibTransId="{A6D7901D-367A-4ED4-8066-2B87F9BCDC5C}"/>
    <dgm:cxn modelId="{4988AF80-3D5C-4F26-A947-533211D4BF0B}" srcId="{BE307EE2-EB13-47AC-8391-B2B408AED20D}" destId="{DB5067AB-8D98-4D30-B894-7B78F20738E7}" srcOrd="0" destOrd="0" parTransId="{10A9AC01-EB9B-43CB-8373-8D6F0597CF7D}" sibTransId="{83E1640D-7F9B-4E6C-B467-1F445A6DEB92}"/>
    <dgm:cxn modelId="{054DE8B1-BA63-E245-938B-9A028E2326E1}" type="presOf" srcId="{80864FEC-1BDF-498B-88B4-AA466EE0C5C6}" destId="{021ED088-1AF3-7D47-AD04-C7D525FBC480}" srcOrd="0" destOrd="0" presId="urn:microsoft.com/office/officeart/2005/8/layout/vList2#1"/>
    <dgm:cxn modelId="{1AFE9EEA-5376-C745-BBD3-7D98BBD15F0E}" type="presOf" srcId="{BE307EE2-EB13-47AC-8391-B2B408AED20D}" destId="{D531B34F-6CDE-7B41-992A-7E6F08DB1500}" srcOrd="0" destOrd="0" presId="urn:microsoft.com/office/officeart/2005/8/layout/vList2#1"/>
    <dgm:cxn modelId="{198A6901-7114-7F43-8FD4-3CF7DC6D357A}" type="presParOf" srcId="{D531B34F-6CDE-7B41-992A-7E6F08DB1500}" destId="{B6DBA9DE-A8A2-0749-8949-BDD597BA8E86}" srcOrd="0" destOrd="0" presId="urn:microsoft.com/office/officeart/2005/8/layout/vList2#1"/>
    <dgm:cxn modelId="{14192B8B-A029-AA48-8119-F9957CF3EDFD}" type="presParOf" srcId="{D531B34F-6CDE-7B41-992A-7E6F08DB1500}" destId="{74A691DC-858F-5545-98ED-31D1DDD91F13}" srcOrd="1" destOrd="0" presId="urn:microsoft.com/office/officeart/2005/8/layout/vList2#1"/>
    <dgm:cxn modelId="{95327F0D-5332-604D-B208-13FD106AC27C}" type="presParOf" srcId="{D531B34F-6CDE-7B41-992A-7E6F08DB1500}" destId="{021ED088-1AF3-7D47-AD04-C7D525FBC480}" srcOrd="2"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B68626-ADB5-4EFA-90C9-F334472813A7}" type="doc">
      <dgm:prSet loTypeId="urn:microsoft.com/office/officeart/2008/layout/LinedList" loCatId="list" qsTypeId="urn:microsoft.com/office/officeart/2005/8/quickstyle/simple4#1" qsCatId="simple" csTypeId="urn:microsoft.com/office/officeart/2005/8/colors/accent3_2#1" csCatId="accent3" phldr="1"/>
      <dgm:spPr/>
      <dgm:t>
        <a:bodyPr/>
        <a:lstStyle/>
        <a:p>
          <a:endParaRPr lang="en-US"/>
        </a:p>
      </dgm:t>
    </dgm:pt>
    <dgm:pt modelId="{D335A6CD-E3B5-43BA-AF33-C6B1308DB521}">
      <dgm:prSet/>
      <dgm:spPr/>
      <dgm:t>
        <a:bodyPr/>
        <a:lstStyle/>
        <a:p>
          <a:r>
            <a:rPr lang="en-US" dirty="0">
              <a:solidFill>
                <a:srgbClr val="FFC000"/>
              </a:solidFill>
            </a:rPr>
            <a:t>According to VW, the so-called "defeat device" is installed in about 11 million cars worldwide, including 8 million in Europe.</a:t>
          </a:r>
        </a:p>
      </dgm:t>
    </dgm:pt>
    <dgm:pt modelId="{538B5930-0FD4-43B3-8474-A54D73AC3837}" cxnId="{C7B1B5A5-477B-4119-BE75-74E838A3C29B}" type="parTrans">
      <dgm:prSet/>
      <dgm:spPr/>
      <dgm:t>
        <a:bodyPr/>
        <a:lstStyle/>
        <a:p>
          <a:endParaRPr lang="en-US"/>
        </a:p>
      </dgm:t>
    </dgm:pt>
    <dgm:pt modelId="{21D0221A-B84E-44F8-85F5-6D63EC8FC36D}" cxnId="{C7B1B5A5-477B-4119-BE75-74E838A3C29B}" type="sibTrans">
      <dgm:prSet/>
      <dgm:spPr/>
      <dgm:t>
        <a:bodyPr/>
        <a:lstStyle/>
        <a:p>
          <a:endParaRPr lang="en-US"/>
        </a:p>
      </dgm:t>
    </dgm:pt>
    <dgm:pt modelId="{D32D15A5-875A-4DAC-BEE5-9736C29FB51E}">
      <dgm:prSet/>
      <dgm:spPr/>
      <dgm:t>
        <a:bodyPr/>
        <a:lstStyle/>
        <a:p>
          <a:r>
            <a:rPr lang="en-US" dirty="0">
              <a:solidFill>
                <a:srgbClr val="FFC000"/>
              </a:solidFill>
            </a:rPr>
            <a:t>Around 800,000 cars in Europe, including petrol vehicles, may be affected by "irregularities" discovered by VW in tests to measure carbon dioxide emissions levels, the automaker said in November</a:t>
          </a:r>
          <a:r>
            <a:rPr lang="de-DE" dirty="0">
              <a:solidFill>
                <a:srgbClr val="FFC000"/>
              </a:solidFill>
            </a:rPr>
            <a:t>, 2015.</a:t>
          </a:r>
          <a:endParaRPr lang="en-US" dirty="0">
            <a:solidFill>
              <a:srgbClr val="FFC000"/>
            </a:solidFill>
          </a:endParaRPr>
        </a:p>
      </dgm:t>
    </dgm:pt>
    <dgm:pt modelId="{F78C28F1-9AFA-4AF0-9A2A-A865091DA152}" cxnId="{77D9F093-F205-4EAE-8727-0D6156349FA6}" type="parTrans">
      <dgm:prSet/>
      <dgm:spPr/>
      <dgm:t>
        <a:bodyPr/>
        <a:lstStyle/>
        <a:p>
          <a:endParaRPr lang="en-US"/>
        </a:p>
      </dgm:t>
    </dgm:pt>
    <dgm:pt modelId="{128163F8-31E7-4C2C-A187-036AB949B6C5}" cxnId="{77D9F093-F205-4EAE-8727-0D6156349FA6}" type="sibTrans">
      <dgm:prSet/>
      <dgm:spPr/>
      <dgm:t>
        <a:bodyPr/>
        <a:lstStyle/>
        <a:p>
          <a:endParaRPr lang="en-US"/>
        </a:p>
      </dgm:t>
    </dgm:pt>
    <dgm:pt modelId="{4CCA9CB0-4CFB-944B-B504-E99093251483}" type="pres">
      <dgm:prSet presAssocID="{A8B68626-ADB5-4EFA-90C9-F334472813A7}" presName="vert0" presStyleCnt="0">
        <dgm:presLayoutVars>
          <dgm:dir/>
          <dgm:animOne val="branch"/>
          <dgm:animLvl val="lvl"/>
        </dgm:presLayoutVars>
      </dgm:prSet>
      <dgm:spPr/>
    </dgm:pt>
    <dgm:pt modelId="{AAD1D04A-C6FD-5F4E-ADA8-CD9FEF77F91D}" type="pres">
      <dgm:prSet presAssocID="{D335A6CD-E3B5-43BA-AF33-C6B1308DB521}" presName="thickLine" presStyleLbl="alignNode1" presStyleIdx="0" presStyleCnt="2"/>
      <dgm:spPr/>
    </dgm:pt>
    <dgm:pt modelId="{DF128295-66B1-CF4E-BF4D-88EDFB4F2141}" type="pres">
      <dgm:prSet presAssocID="{D335A6CD-E3B5-43BA-AF33-C6B1308DB521}" presName="horz1" presStyleCnt="0"/>
      <dgm:spPr/>
    </dgm:pt>
    <dgm:pt modelId="{39E82A86-F267-1D44-9B1C-B8C2645FEA22}" type="pres">
      <dgm:prSet presAssocID="{D335A6CD-E3B5-43BA-AF33-C6B1308DB521}" presName="tx1" presStyleLbl="revTx" presStyleIdx="0" presStyleCnt="2"/>
      <dgm:spPr/>
    </dgm:pt>
    <dgm:pt modelId="{AD2B6971-EADB-AE43-BF31-F3EA446C0678}" type="pres">
      <dgm:prSet presAssocID="{D335A6CD-E3B5-43BA-AF33-C6B1308DB521}" presName="vert1" presStyleCnt="0"/>
      <dgm:spPr/>
    </dgm:pt>
    <dgm:pt modelId="{6E28BD9E-A01B-0D48-89AA-3391BD727E6E}" type="pres">
      <dgm:prSet presAssocID="{D32D15A5-875A-4DAC-BEE5-9736C29FB51E}" presName="thickLine" presStyleLbl="alignNode1" presStyleIdx="1" presStyleCnt="2"/>
      <dgm:spPr/>
    </dgm:pt>
    <dgm:pt modelId="{39641945-2950-5244-A380-4F0DF06CFC4C}" type="pres">
      <dgm:prSet presAssocID="{D32D15A5-875A-4DAC-BEE5-9736C29FB51E}" presName="horz1" presStyleCnt="0"/>
      <dgm:spPr/>
    </dgm:pt>
    <dgm:pt modelId="{12C4FBB6-3E42-B04F-9797-54FBF9468F98}" type="pres">
      <dgm:prSet presAssocID="{D32D15A5-875A-4DAC-BEE5-9736C29FB51E}" presName="tx1" presStyleLbl="revTx" presStyleIdx="1" presStyleCnt="2"/>
      <dgm:spPr/>
    </dgm:pt>
    <dgm:pt modelId="{349F62E2-0D95-EA44-8B36-FDA68C625505}" type="pres">
      <dgm:prSet presAssocID="{D32D15A5-875A-4DAC-BEE5-9736C29FB51E}" presName="vert1" presStyleCnt="0"/>
      <dgm:spPr/>
    </dgm:pt>
  </dgm:ptLst>
  <dgm:cxnLst>
    <dgm:cxn modelId="{B63EFE33-97D4-644F-8F2B-D04E49F3F260}" type="presOf" srcId="{A8B68626-ADB5-4EFA-90C9-F334472813A7}" destId="{4CCA9CB0-4CFB-944B-B504-E99093251483}" srcOrd="0" destOrd="0" presId="urn:microsoft.com/office/officeart/2008/layout/LinedList"/>
    <dgm:cxn modelId="{77D9F093-F205-4EAE-8727-0D6156349FA6}" srcId="{A8B68626-ADB5-4EFA-90C9-F334472813A7}" destId="{D32D15A5-875A-4DAC-BEE5-9736C29FB51E}" srcOrd="1" destOrd="0" parTransId="{F78C28F1-9AFA-4AF0-9A2A-A865091DA152}" sibTransId="{128163F8-31E7-4C2C-A187-036AB949B6C5}"/>
    <dgm:cxn modelId="{C7B1B5A5-477B-4119-BE75-74E838A3C29B}" srcId="{A8B68626-ADB5-4EFA-90C9-F334472813A7}" destId="{D335A6CD-E3B5-43BA-AF33-C6B1308DB521}" srcOrd="0" destOrd="0" parTransId="{538B5930-0FD4-43B3-8474-A54D73AC3837}" sibTransId="{21D0221A-B84E-44F8-85F5-6D63EC8FC36D}"/>
    <dgm:cxn modelId="{F5BBC1BD-D1F0-6441-8813-A8E4945345F0}" type="presOf" srcId="{D32D15A5-875A-4DAC-BEE5-9736C29FB51E}" destId="{12C4FBB6-3E42-B04F-9797-54FBF9468F98}" srcOrd="0" destOrd="0" presId="urn:microsoft.com/office/officeart/2008/layout/LinedList"/>
    <dgm:cxn modelId="{EF5C0EF9-FC3A-464C-BA1B-2C999C648B12}" type="presOf" srcId="{D335A6CD-E3B5-43BA-AF33-C6B1308DB521}" destId="{39E82A86-F267-1D44-9B1C-B8C2645FEA22}" srcOrd="0" destOrd="0" presId="urn:microsoft.com/office/officeart/2008/layout/LinedList"/>
    <dgm:cxn modelId="{1036590F-4989-E84C-9FE1-994286255147}" type="presParOf" srcId="{4CCA9CB0-4CFB-944B-B504-E99093251483}" destId="{AAD1D04A-C6FD-5F4E-ADA8-CD9FEF77F91D}" srcOrd="0" destOrd="0" presId="urn:microsoft.com/office/officeart/2008/layout/LinedList"/>
    <dgm:cxn modelId="{4BBC49AA-CC3C-5945-9A9D-B950D24ACF94}" type="presParOf" srcId="{4CCA9CB0-4CFB-944B-B504-E99093251483}" destId="{DF128295-66B1-CF4E-BF4D-88EDFB4F2141}" srcOrd="1" destOrd="0" presId="urn:microsoft.com/office/officeart/2008/layout/LinedList"/>
    <dgm:cxn modelId="{1DD8B235-B277-8A43-811F-2B4B7D3782CA}" type="presParOf" srcId="{DF128295-66B1-CF4E-BF4D-88EDFB4F2141}" destId="{39E82A86-F267-1D44-9B1C-B8C2645FEA22}" srcOrd="0" destOrd="0" presId="urn:microsoft.com/office/officeart/2008/layout/LinedList"/>
    <dgm:cxn modelId="{212EC3E8-8A8C-4246-8880-04CF12608F2C}" type="presParOf" srcId="{DF128295-66B1-CF4E-BF4D-88EDFB4F2141}" destId="{AD2B6971-EADB-AE43-BF31-F3EA446C0678}" srcOrd="1" destOrd="0" presId="urn:microsoft.com/office/officeart/2008/layout/LinedList"/>
    <dgm:cxn modelId="{BA20EEFB-9D32-8140-8DEA-2E5C5EE5E3C4}" type="presParOf" srcId="{4CCA9CB0-4CFB-944B-B504-E99093251483}" destId="{6E28BD9E-A01B-0D48-89AA-3391BD727E6E}" srcOrd="2" destOrd="0" presId="urn:microsoft.com/office/officeart/2008/layout/LinedList"/>
    <dgm:cxn modelId="{AF9ACDE6-8437-A744-8D0D-EFC0DA5E5A0B}" type="presParOf" srcId="{4CCA9CB0-4CFB-944B-B504-E99093251483}" destId="{39641945-2950-5244-A380-4F0DF06CFC4C}" srcOrd="3" destOrd="0" presId="urn:microsoft.com/office/officeart/2008/layout/LinedList"/>
    <dgm:cxn modelId="{4E5693E9-8294-194E-AE82-CFE487483E68}" type="presParOf" srcId="{39641945-2950-5244-A380-4F0DF06CFC4C}" destId="{12C4FBB6-3E42-B04F-9797-54FBF9468F98}" srcOrd="0" destOrd="0" presId="urn:microsoft.com/office/officeart/2008/layout/LinedList"/>
    <dgm:cxn modelId="{AFB7D759-C1AF-604E-B55A-7F2FEA28183A}" type="presParOf" srcId="{39641945-2950-5244-A380-4F0DF06CFC4C}" destId="{349F62E2-0D95-EA44-8B36-FDA68C6255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2673A3-00BA-4C54-9DC0-F282A0B23F83}" type="doc">
      <dgm:prSet loTypeId="urn:microsoft.com/office/officeart/2005/8/layout/process4" loCatId="process" qsTypeId="urn:microsoft.com/office/officeart/2005/8/quickstyle/simple4#2" qsCatId="simple" csTypeId="urn:microsoft.com/office/officeart/2005/8/colors/colorful5#1" csCatId="colorful" phldr="1"/>
      <dgm:spPr/>
      <dgm:t>
        <a:bodyPr/>
        <a:lstStyle/>
        <a:p>
          <a:endParaRPr lang="en-US"/>
        </a:p>
      </dgm:t>
    </dgm:pt>
    <dgm:pt modelId="{61E9A07A-AEEA-4D62-A030-9581AAA82BD0}">
      <dgm:prSet/>
      <dgm:spPr/>
      <dgm:t>
        <a:bodyPr/>
        <a:lstStyle/>
        <a:p>
          <a:r>
            <a:rPr lang="en-GB" dirty="0"/>
            <a:t>VW has been charged and fined.</a:t>
          </a:r>
          <a:endParaRPr lang="en-US" dirty="0"/>
        </a:p>
      </dgm:t>
    </dgm:pt>
    <dgm:pt modelId="{5CCB64AB-035A-4F5F-91C5-F14CA18DE1A4}" cxnId="{D10B67AF-FD31-4FE3-94C8-E23ECFA593FA}" type="parTrans">
      <dgm:prSet/>
      <dgm:spPr/>
      <dgm:t>
        <a:bodyPr/>
        <a:lstStyle/>
        <a:p>
          <a:endParaRPr lang="en-US"/>
        </a:p>
      </dgm:t>
    </dgm:pt>
    <dgm:pt modelId="{AB0F732C-10B5-41FC-AD2D-079723F00B0A}" cxnId="{D10B67AF-FD31-4FE3-94C8-E23ECFA593FA}" type="sibTrans">
      <dgm:prSet/>
      <dgm:spPr/>
      <dgm:t>
        <a:bodyPr/>
        <a:lstStyle/>
        <a:p>
          <a:endParaRPr lang="en-US"/>
        </a:p>
      </dgm:t>
    </dgm:pt>
    <dgm:pt modelId="{04294DF7-E184-48F0-AB89-B8342822D27F}">
      <dgm:prSet/>
      <dgm:spPr/>
      <dgm:t>
        <a:bodyPr/>
        <a:lstStyle/>
        <a:p>
          <a:r>
            <a:rPr lang="en-GB"/>
            <a:t>Other brands with diesel cars were also found to have violated the rules after a wave of inspections, Fiat Chrysler Automobiles, Nissan, Renault, Mercedes-Benz, etc. all failed the inspection.</a:t>
          </a:r>
          <a:endParaRPr lang="en-US"/>
        </a:p>
      </dgm:t>
    </dgm:pt>
    <dgm:pt modelId="{B9CA87E3-4862-403E-9575-2CDAE0932948}" cxnId="{E6EE3322-B5DF-4D53-B595-F1C566EC0E2B}" type="parTrans">
      <dgm:prSet/>
      <dgm:spPr/>
      <dgm:t>
        <a:bodyPr/>
        <a:lstStyle/>
        <a:p>
          <a:endParaRPr lang="en-US"/>
        </a:p>
      </dgm:t>
    </dgm:pt>
    <dgm:pt modelId="{B77183EC-7249-4B90-AD3C-6A455326239D}" cxnId="{E6EE3322-B5DF-4D53-B595-F1C566EC0E2B}" type="sibTrans">
      <dgm:prSet/>
      <dgm:spPr/>
      <dgm:t>
        <a:bodyPr/>
        <a:lstStyle/>
        <a:p>
          <a:endParaRPr lang="en-US"/>
        </a:p>
      </dgm:t>
    </dgm:pt>
    <dgm:pt modelId="{7D600F36-AEBA-4097-9123-7BDF2F4D0D85}">
      <dgm:prSet/>
      <dgm:spPr/>
      <dgm:t>
        <a:bodyPr/>
        <a:lstStyle/>
        <a:p>
          <a:r>
            <a:rPr lang="en-GB"/>
            <a:t>Volkswagen reached a $1 billion settlement with U.S. regulators to buy back about 20,000 of the vehicles in question, repair the remaining 60,000, and pay $225 million to an environmental trust to eliminate the effects of excessive emissions from the company's products.</a:t>
          </a:r>
          <a:endParaRPr lang="en-US"/>
        </a:p>
      </dgm:t>
    </dgm:pt>
    <dgm:pt modelId="{A6057E41-61B2-405B-8FFF-6E3F1CD980A0}" cxnId="{65F48A92-DBBB-4852-9C8E-471F2F2AED3F}" type="parTrans">
      <dgm:prSet/>
      <dgm:spPr/>
      <dgm:t>
        <a:bodyPr/>
        <a:lstStyle/>
        <a:p>
          <a:endParaRPr lang="en-US"/>
        </a:p>
      </dgm:t>
    </dgm:pt>
    <dgm:pt modelId="{C2057BCB-E378-4BA3-B3EC-B9E194CA1E41}" cxnId="{65F48A92-DBBB-4852-9C8E-471F2F2AED3F}" type="sibTrans">
      <dgm:prSet/>
      <dgm:spPr/>
      <dgm:t>
        <a:bodyPr/>
        <a:lstStyle/>
        <a:p>
          <a:endParaRPr lang="en-US"/>
        </a:p>
      </dgm:t>
    </dgm:pt>
    <dgm:pt modelId="{A2A3999C-FFFB-7E43-AED8-F48AB8867EE6}">
      <dgm:prSet/>
      <dgm:spPr/>
      <dgm:t>
        <a:bodyPr/>
        <a:lstStyle/>
        <a:p>
          <a:r>
            <a:rPr lang="en-US" altLang="zh-TW" dirty="0"/>
            <a:t>Authorities have also thoroughly investigated diesel vehicles from other brands in the group, such as Porsche and Audi</a:t>
          </a:r>
          <a:endParaRPr lang="zh-TW" altLang="en-US" dirty="0"/>
        </a:p>
      </dgm:t>
    </dgm:pt>
    <dgm:pt modelId="{8D7A7024-C505-654A-BE3A-E75E518399C8}" cxnId="{5410B415-518C-8E42-8637-B32AF41FB169}" type="parTrans">
      <dgm:prSet/>
      <dgm:spPr/>
      <dgm:t>
        <a:bodyPr/>
        <a:lstStyle/>
        <a:p>
          <a:endParaRPr lang="zh-TW" altLang="en-US"/>
        </a:p>
      </dgm:t>
    </dgm:pt>
    <dgm:pt modelId="{2DE91F33-74F6-7C4A-842E-65568641D45C}" cxnId="{5410B415-518C-8E42-8637-B32AF41FB169}" type="sibTrans">
      <dgm:prSet/>
      <dgm:spPr/>
      <dgm:t>
        <a:bodyPr/>
        <a:lstStyle/>
        <a:p>
          <a:endParaRPr lang="zh-TW" altLang="en-US"/>
        </a:p>
      </dgm:t>
    </dgm:pt>
    <dgm:pt modelId="{C9AAB03C-1AAD-A342-BE98-3FD37EBD3FAD}" type="pres">
      <dgm:prSet presAssocID="{EC2673A3-00BA-4C54-9DC0-F282A0B23F83}" presName="Name0" presStyleCnt="0">
        <dgm:presLayoutVars>
          <dgm:dir/>
          <dgm:animLvl val="lvl"/>
          <dgm:resizeHandles val="exact"/>
        </dgm:presLayoutVars>
      </dgm:prSet>
      <dgm:spPr/>
    </dgm:pt>
    <dgm:pt modelId="{CA125147-44A3-3B41-A4CF-22F77C109CB3}" type="pres">
      <dgm:prSet presAssocID="{7D600F36-AEBA-4097-9123-7BDF2F4D0D85}" presName="boxAndChildren" presStyleCnt="0"/>
      <dgm:spPr/>
    </dgm:pt>
    <dgm:pt modelId="{7769856E-AAD0-FD42-8AB2-0CA458A7BC52}" type="pres">
      <dgm:prSet presAssocID="{7D600F36-AEBA-4097-9123-7BDF2F4D0D85}" presName="parentTextBox" presStyleLbl="node1" presStyleIdx="0" presStyleCnt="4"/>
      <dgm:spPr/>
    </dgm:pt>
    <dgm:pt modelId="{AFC2A7D5-8F04-D04D-A6F4-A721718A18D7}" type="pres">
      <dgm:prSet presAssocID="{B77183EC-7249-4B90-AD3C-6A455326239D}" presName="sp" presStyleCnt="0"/>
      <dgm:spPr/>
    </dgm:pt>
    <dgm:pt modelId="{D8245570-1C7B-3747-854C-8C3998B493C4}" type="pres">
      <dgm:prSet presAssocID="{04294DF7-E184-48F0-AB89-B8342822D27F}" presName="arrowAndChildren" presStyleCnt="0"/>
      <dgm:spPr/>
    </dgm:pt>
    <dgm:pt modelId="{49C7065B-A8D5-2E48-8552-46D2F6C4D108}" type="pres">
      <dgm:prSet presAssocID="{04294DF7-E184-48F0-AB89-B8342822D27F}" presName="parentTextArrow" presStyleLbl="node1" presStyleIdx="1" presStyleCnt="4"/>
      <dgm:spPr/>
    </dgm:pt>
    <dgm:pt modelId="{7FDB58DF-A88E-ED48-A9E0-EE12442CE80D}" type="pres">
      <dgm:prSet presAssocID="{2DE91F33-74F6-7C4A-842E-65568641D45C}" presName="sp" presStyleCnt="0"/>
      <dgm:spPr/>
    </dgm:pt>
    <dgm:pt modelId="{E8055FB0-DC91-D849-82A0-A28F6C2C0D5E}" type="pres">
      <dgm:prSet presAssocID="{A2A3999C-FFFB-7E43-AED8-F48AB8867EE6}" presName="arrowAndChildren" presStyleCnt="0"/>
      <dgm:spPr/>
    </dgm:pt>
    <dgm:pt modelId="{5BE12D85-1269-C449-B116-488FAF213F73}" type="pres">
      <dgm:prSet presAssocID="{A2A3999C-FFFB-7E43-AED8-F48AB8867EE6}" presName="parentTextArrow" presStyleLbl="node1" presStyleIdx="2" presStyleCnt="4"/>
      <dgm:spPr/>
    </dgm:pt>
    <dgm:pt modelId="{147F7097-1858-584C-8AE7-82CE254389CF}" type="pres">
      <dgm:prSet presAssocID="{AB0F732C-10B5-41FC-AD2D-079723F00B0A}" presName="sp" presStyleCnt="0"/>
      <dgm:spPr/>
    </dgm:pt>
    <dgm:pt modelId="{EF304ADD-25BF-0345-8748-C2D1C3215945}" type="pres">
      <dgm:prSet presAssocID="{61E9A07A-AEEA-4D62-A030-9581AAA82BD0}" presName="arrowAndChildren" presStyleCnt="0"/>
      <dgm:spPr/>
    </dgm:pt>
    <dgm:pt modelId="{772F1FF5-D6F6-B947-A813-3EB99BA2CB6A}" type="pres">
      <dgm:prSet presAssocID="{61E9A07A-AEEA-4D62-A030-9581AAA82BD0}" presName="parentTextArrow" presStyleLbl="node1" presStyleIdx="3" presStyleCnt="4"/>
      <dgm:spPr/>
    </dgm:pt>
  </dgm:ptLst>
  <dgm:cxnLst>
    <dgm:cxn modelId="{5410B415-518C-8E42-8637-B32AF41FB169}" srcId="{EC2673A3-00BA-4C54-9DC0-F282A0B23F83}" destId="{A2A3999C-FFFB-7E43-AED8-F48AB8867EE6}" srcOrd="1" destOrd="0" parTransId="{8D7A7024-C505-654A-BE3A-E75E518399C8}" sibTransId="{2DE91F33-74F6-7C4A-842E-65568641D45C}"/>
    <dgm:cxn modelId="{E6EE3322-B5DF-4D53-B595-F1C566EC0E2B}" srcId="{EC2673A3-00BA-4C54-9DC0-F282A0B23F83}" destId="{04294DF7-E184-48F0-AB89-B8342822D27F}" srcOrd="2" destOrd="0" parTransId="{B9CA87E3-4862-403E-9575-2CDAE0932948}" sibTransId="{B77183EC-7249-4B90-AD3C-6A455326239D}"/>
    <dgm:cxn modelId="{9B98EF29-7E41-C942-BE22-F56803335387}" type="presOf" srcId="{EC2673A3-00BA-4C54-9DC0-F282A0B23F83}" destId="{C9AAB03C-1AAD-A342-BE98-3FD37EBD3FAD}" srcOrd="0" destOrd="0" presId="urn:microsoft.com/office/officeart/2005/8/layout/process4"/>
    <dgm:cxn modelId="{1BF9F95D-9012-4949-897E-51D47691AC07}" type="presOf" srcId="{61E9A07A-AEEA-4D62-A030-9581AAA82BD0}" destId="{772F1FF5-D6F6-B947-A813-3EB99BA2CB6A}" srcOrd="0" destOrd="0" presId="urn:microsoft.com/office/officeart/2005/8/layout/process4"/>
    <dgm:cxn modelId="{65F48A92-DBBB-4852-9C8E-471F2F2AED3F}" srcId="{EC2673A3-00BA-4C54-9DC0-F282A0B23F83}" destId="{7D600F36-AEBA-4097-9123-7BDF2F4D0D85}" srcOrd="3" destOrd="0" parTransId="{A6057E41-61B2-405B-8FFF-6E3F1CD980A0}" sibTransId="{C2057BCB-E378-4BA3-B3EC-B9E194CA1E41}"/>
    <dgm:cxn modelId="{D10B67AF-FD31-4FE3-94C8-E23ECFA593FA}" srcId="{EC2673A3-00BA-4C54-9DC0-F282A0B23F83}" destId="{61E9A07A-AEEA-4D62-A030-9581AAA82BD0}" srcOrd="0" destOrd="0" parTransId="{5CCB64AB-035A-4F5F-91C5-F14CA18DE1A4}" sibTransId="{AB0F732C-10B5-41FC-AD2D-079723F00B0A}"/>
    <dgm:cxn modelId="{1ED48EB1-2637-F642-A6E5-467BB40A524F}" type="presOf" srcId="{04294DF7-E184-48F0-AB89-B8342822D27F}" destId="{49C7065B-A8D5-2E48-8552-46D2F6C4D108}" srcOrd="0" destOrd="0" presId="urn:microsoft.com/office/officeart/2005/8/layout/process4"/>
    <dgm:cxn modelId="{B6D235CE-15CD-7245-8984-A116BB77D8E7}" type="presOf" srcId="{7D600F36-AEBA-4097-9123-7BDF2F4D0D85}" destId="{7769856E-AAD0-FD42-8AB2-0CA458A7BC52}" srcOrd="0" destOrd="0" presId="urn:microsoft.com/office/officeart/2005/8/layout/process4"/>
    <dgm:cxn modelId="{9F34CDD5-A1EF-3541-89D1-38598ECA3CD8}" type="presOf" srcId="{A2A3999C-FFFB-7E43-AED8-F48AB8867EE6}" destId="{5BE12D85-1269-C449-B116-488FAF213F73}" srcOrd="0" destOrd="0" presId="urn:microsoft.com/office/officeart/2005/8/layout/process4"/>
    <dgm:cxn modelId="{9E8994F7-5B71-ED4D-9EEF-EF39D9A71BA4}" type="presParOf" srcId="{C9AAB03C-1AAD-A342-BE98-3FD37EBD3FAD}" destId="{CA125147-44A3-3B41-A4CF-22F77C109CB3}" srcOrd="0" destOrd="0" presId="urn:microsoft.com/office/officeart/2005/8/layout/process4"/>
    <dgm:cxn modelId="{1C7B9A24-4976-CF46-AA12-E2A91B6FB929}" type="presParOf" srcId="{CA125147-44A3-3B41-A4CF-22F77C109CB3}" destId="{7769856E-AAD0-FD42-8AB2-0CA458A7BC52}" srcOrd="0" destOrd="0" presId="urn:microsoft.com/office/officeart/2005/8/layout/process4"/>
    <dgm:cxn modelId="{5B399E0F-6B76-9244-80CC-95B533C43C39}" type="presParOf" srcId="{C9AAB03C-1AAD-A342-BE98-3FD37EBD3FAD}" destId="{AFC2A7D5-8F04-D04D-A6F4-A721718A18D7}" srcOrd="1" destOrd="0" presId="urn:microsoft.com/office/officeart/2005/8/layout/process4"/>
    <dgm:cxn modelId="{D96DAA8A-9241-EC45-AF46-07D447D3A20A}" type="presParOf" srcId="{C9AAB03C-1AAD-A342-BE98-3FD37EBD3FAD}" destId="{D8245570-1C7B-3747-854C-8C3998B493C4}" srcOrd="2" destOrd="0" presId="urn:microsoft.com/office/officeart/2005/8/layout/process4"/>
    <dgm:cxn modelId="{C153419D-6E9B-D24B-9472-2D8BD39D5685}" type="presParOf" srcId="{D8245570-1C7B-3747-854C-8C3998B493C4}" destId="{49C7065B-A8D5-2E48-8552-46D2F6C4D108}" srcOrd="0" destOrd="0" presId="urn:microsoft.com/office/officeart/2005/8/layout/process4"/>
    <dgm:cxn modelId="{C3AA32CB-13C7-844B-81C4-F476CF099F54}" type="presParOf" srcId="{C9AAB03C-1AAD-A342-BE98-3FD37EBD3FAD}" destId="{7FDB58DF-A88E-ED48-A9E0-EE12442CE80D}" srcOrd="3" destOrd="0" presId="urn:microsoft.com/office/officeart/2005/8/layout/process4"/>
    <dgm:cxn modelId="{80BB84DE-8048-6B4B-9F6D-C5635ADD099D}" type="presParOf" srcId="{C9AAB03C-1AAD-A342-BE98-3FD37EBD3FAD}" destId="{E8055FB0-DC91-D849-82A0-A28F6C2C0D5E}" srcOrd="4" destOrd="0" presId="urn:microsoft.com/office/officeart/2005/8/layout/process4"/>
    <dgm:cxn modelId="{4B746469-D046-B249-B307-AC3540A347ED}" type="presParOf" srcId="{E8055FB0-DC91-D849-82A0-A28F6C2C0D5E}" destId="{5BE12D85-1269-C449-B116-488FAF213F73}" srcOrd="0" destOrd="0" presId="urn:microsoft.com/office/officeart/2005/8/layout/process4"/>
    <dgm:cxn modelId="{3922A735-E26A-9044-A99B-A5376052597B}" type="presParOf" srcId="{C9AAB03C-1AAD-A342-BE98-3FD37EBD3FAD}" destId="{147F7097-1858-584C-8AE7-82CE254389CF}" srcOrd="5" destOrd="0" presId="urn:microsoft.com/office/officeart/2005/8/layout/process4"/>
    <dgm:cxn modelId="{4DD59531-B1BA-8A46-A05A-04BB4F4B63D8}" type="presParOf" srcId="{C9AAB03C-1AAD-A342-BE98-3FD37EBD3FAD}" destId="{EF304ADD-25BF-0345-8748-C2D1C3215945}" srcOrd="6" destOrd="0" presId="urn:microsoft.com/office/officeart/2005/8/layout/process4"/>
    <dgm:cxn modelId="{BDA1606D-59AA-8242-A1AC-E09B0306F86B}" type="presParOf" srcId="{EF304ADD-25BF-0345-8748-C2D1C3215945}" destId="{772F1FF5-D6F6-B947-A813-3EB99BA2CB6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585318" cy="3647710"/>
        <a:chOff x="0" y="0"/>
        <a:chExt cx="4585318" cy="3647710"/>
      </a:xfrm>
    </dsp:grpSpPr>
    <dsp:sp modelId="{B6DBA9DE-A8A2-0749-8949-BDD597BA8E86}">
      <dsp:nvSpPr>
        <dsp:cNvPr id="3" name="Rounded Rectangle 2"/>
        <dsp:cNvSpPr/>
      </dsp:nvSpPr>
      <dsp:spPr bwMode="white">
        <a:xfrm>
          <a:off x="0" y="155065"/>
          <a:ext cx="4585318" cy="1647190"/>
        </a:xfrm>
        <a:prstGeom prst="roundRect">
          <a:avLst/>
        </a:prstGeom>
      </dsp:spPr>
      <dsp:style>
        <a:lnRef idx="2">
          <a:schemeClr val="lt1"/>
        </a:lnRef>
        <a:fillRef idx="1">
          <a:schemeClr val="accent6"/>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t>In September,</a:t>
          </a:r>
          <a:r>
            <a:rPr lang="de-DE"/>
            <a:t>2015</a:t>
          </a:r>
          <a:r>
            <a:rPr lang="en-US"/>
            <a:t> the Environmental Protection Agency (EPA) discovered that many VW cars sold in America had "defeat devices"—or software—in diesel engines that could recognize when they were being tested and adjust their performance to produce better results. </a:t>
          </a:r>
        </a:p>
      </dsp:txBody>
      <dsp:txXfrm>
        <a:off x="0" y="155065"/>
        <a:ext cx="4585318" cy="1647190"/>
      </dsp:txXfrm>
    </dsp:sp>
    <dsp:sp modelId="{021ED088-1AF3-7D47-AD04-C7D525FBC480}">
      <dsp:nvSpPr>
        <dsp:cNvPr id="4" name="Rounded Rectangle 3"/>
        <dsp:cNvSpPr/>
      </dsp:nvSpPr>
      <dsp:spPr bwMode="white">
        <a:xfrm>
          <a:off x="0" y="1845455"/>
          <a:ext cx="4585318" cy="1647190"/>
        </a:xfrm>
        <a:prstGeom prst="roundRect">
          <a:avLst/>
        </a:prstGeom>
      </dsp:spPr>
      <dsp:style>
        <a:lnRef idx="2">
          <a:schemeClr val="lt1"/>
        </a:lnRef>
        <a:fillRef idx="1">
          <a:schemeClr val="accent6"/>
        </a:fillRef>
        <a:effectRef idx="0">
          <a:scrgbClr r="0" g="0" b="0"/>
        </a:effectRef>
        <a:fontRef idx="minor">
          <a:schemeClr val="lt1"/>
        </a:fontRef>
      </dsp:style>
      <dsp:txBody>
        <a:bodyPr lIns="57150" tIns="57150" rIns="57150" bIns="5715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en-US"/>
            <a:t>The company was also accused by the EPA of modifying the software on the 3-liter diesel engines installed in some Porsche, Audi and VW models. VW has denied the claims involving at least 10,000 vehicles.</a:t>
          </a:r>
        </a:p>
      </dsp:txBody>
      <dsp:txXfrm>
        <a:off x="0" y="1845455"/>
        <a:ext cx="4585318" cy="1647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613557" cy="4163337"/>
        <a:chOff x="0" y="0"/>
        <a:chExt cx="4613557" cy="4163337"/>
      </a:xfrm>
    </dsp:grpSpPr>
    <dsp:sp modelId="{AAD1D04A-C6FD-5F4E-ADA8-CD9FEF77F91D}">
      <dsp:nvSpPr>
        <dsp:cNvPr id="3" name="Straight Connector 2"/>
        <dsp:cNvSpPr/>
      </dsp:nvSpPr>
      <dsp:spPr bwMode="white">
        <a:xfrm>
          <a:off x="0" y="0"/>
          <a:ext cx="4613557" cy="0"/>
        </a:xfrm>
        <a:prstGeom prst="line">
          <a:avLst/>
        </a:prstGeom>
      </dsp:spPr>
      <dsp:style>
        <a:lnRef idx="1">
          <a:schemeClr val="accent3"/>
        </a:lnRef>
        <a:fillRef idx="3">
          <a:schemeClr val="accent3"/>
        </a:fillRef>
        <a:effectRef idx="2">
          <a:scrgbClr r="0" g="0" b="0"/>
        </a:effectRef>
        <a:fontRef idx="minor">
          <a:schemeClr val="lt1"/>
        </a:fontRef>
      </dsp:style>
      <dsp:txXfrm>
        <a:off x="0" y="0"/>
        <a:ext cx="4613557" cy="0"/>
      </dsp:txXfrm>
    </dsp:sp>
    <dsp:sp modelId="{39E82A86-F267-1D44-9B1C-B8C2645FEA22}">
      <dsp:nvSpPr>
        <dsp:cNvPr id="4" name="Rectangles 3"/>
        <dsp:cNvSpPr/>
      </dsp:nvSpPr>
      <dsp:spPr bwMode="white">
        <a:xfrm>
          <a:off x="0" y="0"/>
          <a:ext cx="4613557" cy="208166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6200" tIns="76200" rIns="76200" bIns="762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dirty="0">
              <a:solidFill>
                <a:srgbClr val="FFC000"/>
              </a:solidFill>
            </a:rPr>
            <a:t>According to VW, the so-called "defeat device" is installed in about 11 million cars worldwide, including 8 million in Europe.</a:t>
          </a:r>
          <a:endParaRPr>
            <a:solidFill>
              <a:schemeClr val="tx1"/>
            </a:solidFill>
          </a:endParaRPr>
        </a:p>
      </dsp:txBody>
      <dsp:txXfrm>
        <a:off x="0" y="0"/>
        <a:ext cx="4613557" cy="2081669"/>
      </dsp:txXfrm>
    </dsp:sp>
    <dsp:sp modelId="{6E28BD9E-A01B-0D48-89AA-3391BD727E6E}">
      <dsp:nvSpPr>
        <dsp:cNvPr id="5" name="Straight Connector 4"/>
        <dsp:cNvSpPr/>
      </dsp:nvSpPr>
      <dsp:spPr bwMode="white">
        <a:xfrm>
          <a:off x="0" y="2081669"/>
          <a:ext cx="4613557" cy="0"/>
        </a:xfrm>
        <a:prstGeom prst="line">
          <a:avLst/>
        </a:prstGeom>
      </dsp:spPr>
      <dsp:style>
        <a:lnRef idx="1">
          <a:schemeClr val="accent3"/>
        </a:lnRef>
        <a:fillRef idx="3">
          <a:schemeClr val="accent3"/>
        </a:fillRef>
        <a:effectRef idx="2">
          <a:scrgbClr r="0" g="0" b="0"/>
        </a:effectRef>
        <a:fontRef idx="minor">
          <a:schemeClr val="lt1"/>
        </a:fontRef>
      </dsp:style>
      <dsp:txXfrm>
        <a:off x="0" y="2081669"/>
        <a:ext cx="4613557" cy="0"/>
      </dsp:txXfrm>
    </dsp:sp>
    <dsp:sp modelId="{12C4FBB6-3E42-B04F-9797-54FBF9468F98}">
      <dsp:nvSpPr>
        <dsp:cNvPr id="6" name="Rectangles 5"/>
        <dsp:cNvSpPr/>
      </dsp:nvSpPr>
      <dsp:spPr bwMode="white">
        <a:xfrm>
          <a:off x="0" y="2081669"/>
          <a:ext cx="4613557" cy="208166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76200" tIns="76200" rIns="76200" bIns="76200" anchor="t"/>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en-US" dirty="0">
              <a:solidFill>
                <a:srgbClr val="FFC000"/>
              </a:solidFill>
            </a:rPr>
            <a:t>Around 800,000 cars in Europe, including petrol vehicles, may be affected by "irregularities" discovered by VW in tests to measure carbon dioxide emissions levels, the automaker said in November</a:t>
          </a:r>
          <a:r>
            <a:rPr lang="de-DE" dirty="0">
              <a:solidFill>
                <a:srgbClr val="FFC000"/>
              </a:solidFill>
            </a:rPr>
            <a:t>, 2015.</a:t>
          </a:r>
          <a:endParaRPr lang="en-US" dirty="0">
            <a:solidFill>
              <a:srgbClr val="FFC000"/>
            </a:solidFill>
          </a:endParaRPr>
        </a:p>
      </dsp:txBody>
      <dsp:txXfrm>
        <a:off x="0" y="2081669"/>
        <a:ext cx="4613557" cy="208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9856E-AAD0-FD42-8AB2-0CA458A7BC52}">
      <dsp:nvSpPr>
        <dsp:cNvPr id="0" name=""/>
        <dsp:cNvSpPr/>
      </dsp:nvSpPr>
      <dsp:spPr>
        <a:xfrm>
          <a:off x="0" y="3569039"/>
          <a:ext cx="10512862" cy="78081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a:t>Volkswagen reached a $1 billion settlement with U.S. regulators to buy back about 20,000 of the vehicles in question, repair the remaining 60,000, and pay $225 million to an environmental trust to eliminate the effects of excessive emissions from the company's products.</a:t>
          </a:r>
          <a:endParaRPr lang="en-US" sz="1400" kern="1200"/>
        </a:p>
      </dsp:txBody>
      <dsp:txXfrm>
        <a:off x="0" y="3569039"/>
        <a:ext cx="10512862" cy="780818"/>
      </dsp:txXfrm>
    </dsp:sp>
    <dsp:sp modelId="{49C7065B-A8D5-2E48-8552-46D2F6C4D108}">
      <dsp:nvSpPr>
        <dsp:cNvPr id="0" name=""/>
        <dsp:cNvSpPr/>
      </dsp:nvSpPr>
      <dsp:spPr>
        <a:xfrm rot="10800000">
          <a:off x="0" y="2379853"/>
          <a:ext cx="10512862" cy="1200899"/>
        </a:xfrm>
        <a:prstGeom prst="upArrowCallou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a:t>Other brands with diesel cars were also found to have violated the rules after a wave of inspections, Fiat Chrysler Automobiles, Nissan, Renault, Mercedes-Benz, etc. all failed the inspection.</a:t>
          </a:r>
          <a:endParaRPr lang="en-US" sz="1400" kern="1200"/>
        </a:p>
      </dsp:txBody>
      <dsp:txXfrm rot="10800000">
        <a:off x="0" y="2379853"/>
        <a:ext cx="10512862" cy="780308"/>
      </dsp:txXfrm>
    </dsp:sp>
    <dsp:sp modelId="{5BE12D85-1269-C449-B116-488FAF213F73}">
      <dsp:nvSpPr>
        <dsp:cNvPr id="0" name=""/>
        <dsp:cNvSpPr/>
      </dsp:nvSpPr>
      <dsp:spPr>
        <a:xfrm rot="10800000">
          <a:off x="0" y="1190666"/>
          <a:ext cx="10512862" cy="1200899"/>
        </a:xfrm>
        <a:prstGeom prst="upArrowCallou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altLang="zh-TW" sz="1400" kern="1200" dirty="0"/>
            <a:t>Authorities have also thoroughly investigated diesel vehicles from other brands in the group, such as Porsche and Audi</a:t>
          </a:r>
          <a:endParaRPr lang="zh-TW" altLang="en-US" sz="1400" kern="1200" dirty="0"/>
        </a:p>
      </dsp:txBody>
      <dsp:txXfrm rot="10800000">
        <a:off x="0" y="1190666"/>
        <a:ext cx="10512862" cy="780308"/>
      </dsp:txXfrm>
    </dsp:sp>
    <dsp:sp modelId="{772F1FF5-D6F6-B947-A813-3EB99BA2CB6A}">
      <dsp:nvSpPr>
        <dsp:cNvPr id="0" name=""/>
        <dsp:cNvSpPr/>
      </dsp:nvSpPr>
      <dsp:spPr>
        <a:xfrm rot="10800000">
          <a:off x="0" y="1479"/>
          <a:ext cx="10512862" cy="1200899"/>
        </a:xfrm>
        <a:prstGeom prst="upArrowCallou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VW has been charged and fined.</a:t>
          </a:r>
          <a:endParaRPr lang="en-US" sz="1400" kern="1200" dirty="0"/>
        </a:p>
      </dsp:txBody>
      <dsp:txXfrm rot="10800000">
        <a:off x="0" y="1479"/>
        <a:ext cx="10512862" cy="780308"/>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550F4-5664-A94A-AC9A-06FE471EEF1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3E702-D161-3549-BDF3-B052CC4CEE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3E702-D161-3549-BDF3-B052CC4CEE9F}"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3E702-D161-3549-BDF3-B052CC4CEE9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81763" y="1192703"/>
            <a:ext cx="8481149" cy="2387600"/>
          </a:xfrm>
        </p:spPr>
        <p:txBody>
          <a:bodyPr anchor="b">
            <a:normAutofit/>
          </a:bodyPr>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2981763" y="3672378"/>
            <a:ext cx="848114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86" y="1709738"/>
            <a:ext cx="10513530" cy="285273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831686" y="4589463"/>
            <a:ext cx="1051353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276D79ED-3FA7-4EF8-964B-EB8BCFAB02F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035" y="1825625"/>
            <a:ext cx="518058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0985" y="1825625"/>
            <a:ext cx="518058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23" y="365125"/>
            <a:ext cx="1051353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623" y="1681163"/>
            <a:ext cx="51567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623" y="2505075"/>
            <a:ext cx="5156772"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0985" y="1681163"/>
            <a:ext cx="518216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0985" y="2505075"/>
            <a:ext cx="518216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ctr"/>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2168" y="457201"/>
            <a:ext cx="617098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276D79ED-3FA7-4EF8-964B-EB8BCFAB02F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23" y="457200"/>
            <a:ext cx="3931463" cy="1600200"/>
          </a:xfrm>
        </p:spPr>
        <p:txBody>
          <a:bodyPr anchor="ctr"/>
          <a:lstStyle>
            <a:lvl1pPr>
              <a:defRPr sz="3200"/>
            </a:lvl1pPr>
          </a:lstStyle>
          <a:p>
            <a:r>
              <a:rPr lang="en-GB"/>
              <a:t>Click to edit Master title style</a:t>
            </a:r>
            <a:endParaRPr lang="en-US" dirty="0"/>
          </a:p>
        </p:txBody>
      </p:sp>
      <p:sp>
        <p:nvSpPr>
          <p:cNvPr id="3" name="Picture Placeholder 2"/>
          <p:cNvSpPr>
            <a:spLocks noGrp="1"/>
          </p:cNvSpPr>
          <p:nvPr>
            <p:ph type="pic" idx="1"/>
          </p:nvPr>
        </p:nvSpPr>
        <p:spPr>
          <a:xfrm>
            <a:off x="5182168" y="457201"/>
            <a:ext cx="617098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623" y="2057400"/>
            <a:ext cx="393146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276D79ED-3FA7-4EF8-964B-EB8BCFAB02F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35" y="365125"/>
            <a:ext cx="1051353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035" y="1789611"/>
            <a:ext cx="10513530" cy="4387352"/>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035" y="6356350"/>
            <a:ext cx="274266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fld>
            <a:endParaRPr lang="en-US"/>
          </a:p>
        </p:txBody>
      </p:sp>
      <p:sp>
        <p:nvSpPr>
          <p:cNvPr id="5" name="Footer Placeholder 4"/>
          <p:cNvSpPr>
            <a:spLocks noGrp="1"/>
          </p:cNvSpPr>
          <p:nvPr>
            <p:ph type="ftr" sz="quarter" idx="3"/>
          </p:nvPr>
        </p:nvSpPr>
        <p:spPr>
          <a:xfrm>
            <a:off x="4037805" y="6356350"/>
            <a:ext cx="411399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905" y="6356350"/>
            <a:ext cx="274266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fld>
            <a:endParaRPr lang="en-US"/>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6200000">
            <a:off x="-610355" y="4914981"/>
            <a:ext cx="896380" cy="324395"/>
          </a:xfrm>
          <a:prstGeom prst="rect">
            <a:avLst/>
          </a:prstGeom>
        </p:spPr>
      </p:pic>
      <p:sp>
        <p:nvSpPr>
          <p:cNvPr id="8" name="TextBox 7"/>
          <p:cNvSpPr txBox="1"/>
          <p:nvPr userDrawn="1"/>
        </p:nvSpPr>
        <p:spPr>
          <a:xfrm rot="16200000">
            <a:off x="-2113352" y="2546770"/>
            <a:ext cx="3887906" cy="275590"/>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rgbClr val="1C438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38"/>
          <p:cNvSpPr>
            <a:spLocks noGrp="1" noRot="1" noChangeAspect="1" noMove="1" noResize="1" noEditPoints="1" noAdjustHandles="1" noChangeArrowheads="1" noChangeShapeType="1" noTextEdit="1"/>
          </p:cNvSpPr>
          <p:nvPr/>
        </p:nvSpPr>
        <p:spPr>
          <a:xfrm>
            <a:off x="0" y="0"/>
            <a:ext cx="12188825"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0"/>
          <p:cNvSpPr>
            <a:spLocks noGrp="1" noRot="1" noChangeAspect="1" noMove="1" noResize="1" noEditPoints="1" noAdjustHandles="1" noChangeArrowheads="1" noChangeShapeType="1" noTextEdit="1"/>
          </p:cNvSpPr>
          <p:nvPr/>
        </p:nvSpPr>
        <p:spPr>
          <a:xfrm rot="16200000" flipH="1">
            <a:off x="2665030" y="-2664601"/>
            <a:ext cx="6858000" cy="12188058"/>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a:spLocks noGrp="1" noRot="1" noChangeAspect="1" noMove="1" noResize="1" noEditPoints="1" noAdjustHandles="1" noChangeArrowheads="1" noChangeShapeType="1" noTextEdit="1"/>
          </p:cNvSpPr>
          <p:nvPr/>
        </p:nvSpPr>
        <p:spPr>
          <a:xfrm rot="10800000" flipH="1">
            <a:off x="-2310" y="0"/>
            <a:ext cx="9068483"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a:spLocks noGrp="1" noRot="1" noChangeAspect="1" noMove="1" noResize="1" noEditPoints="1" noAdjustHandles="1" noChangeArrowheads="1" noChangeShapeType="1" noTextEdit="1"/>
          </p:cNvSpPr>
          <p:nvPr/>
        </p:nvSpPr>
        <p:spPr>
          <a:xfrm rot="16200000" flipH="1">
            <a:off x="3647903" y="-1684252"/>
            <a:ext cx="4894564" cy="12190371"/>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Grp="1" noRot="1" noChangeAspect="1" noMove="1" noResize="1" noEditPoints="1" noAdjustHandles="1" noChangeArrowheads="1" noChangeShapeType="1" noTextEdit="1"/>
          </p:cNvSpPr>
          <p:nvPr/>
        </p:nvSpPr>
        <p:spPr bwMode="white">
          <a:xfrm>
            <a:off x="1523" y="0"/>
            <a:ext cx="1218577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7" name="Rectangle 116"/>
          <p:cNvSpPr>
            <a:spLocks noGrp="1" noRot="1" noChangeAspect="1" noMove="1" noResize="1" noEditPoints="1" noAdjustHandles="1" noChangeArrowheads="1" noChangeShapeType="1" noTextEdit="1"/>
          </p:cNvSpPr>
          <p:nvPr/>
        </p:nvSpPr>
        <p:spPr>
          <a:xfrm>
            <a:off x="813910" y="457201"/>
            <a:ext cx="10561004" cy="5943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a:spLocks noGrp="1" noRot="1" noChangeAspect="1" noMove="1" noResize="1" noEditPoints="1" noAdjustHandles="1" noChangeArrowheads="1" noChangeShapeType="1" noTextEdit="1"/>
          </p:cNvSpPr>
          <p:nvPr/>
        </p:nvSpPr>
        <p:spPr>
          <a:xfrm>
            <a:off x="813910" y="457202"/>
            <a:ext cx="10561004" cy="5943598"/>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20"/>
          <p:cNvSpPr>
            <a:spLocks noGrp="1" noRot="1" noChangeAspect="1" noMove="1" noResize="1" noEditPoints="1" noAdjustHandles="1" noChangeArrowheads="1" noChangeShapeType="1" noTextEdit="1"/>
          </p:cNvSpPr>
          <p:nvPr/>
        </p:nvSpPr>
        <p:spPr>
          <a:xfrm>
            <a:off x="813910" y="457202"/>
            <a:ext cx="10561004" cy="59435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a:spLocks noGrp="1" noRot="1" noChangeAspect="1" noMove="1" noResize="1" noEditPoints="1" noAdjustHandles="1" noChangeArrowheads="1" noChangeShapeType="1" noTextEdit="1"/>
          </p:cNvSpPr>
          <p:nvPr/>
        </p:nvSpPr>
        <p:spPr>
          <a:xfrm>
            <a:off x="813910" y="457202"/>
            <a:ext cx="10561004" cy="5943598"/>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p:cNvPicPr>
            <a:picLocks noGrp="1" noRot="1" noChangeAspect="1" noMove="1" noResize="1" noEditPoints="1" noAdjustHandles="1" noChangeArrowheads="1" noChangeShapeType="1" noCrop="1"/>
          </p:cNvPicPr>
          <p:nvPr/>
        </p:nvPicPr>
        <p:blipFill>
          <a:blip r:embed="rId1">
            <a:alphaModFix amt="40000"/>
            <a:extLst>
              <a:ext uri="{28A0092B-C50C-407E-A947-70E740481C1C}">
                <a14:useLocalDpi xmlns:a14="http://schemas.microsoft.com/office/drawing/2010/main" val="0"/>
              </a:ext>
            </a:extLst>
          </a:blip>
          <a:stretch>
            <a:fillRect/>
          </a:stretch>
        </p:blipFill>
        <p:spPr>
          <a:xfrm>
            <a:off x="818600" y="457202"/>
            <a:ext cx="10554264" cy="5943598"/>
          </a:xfrm>
          <a:prstGeom prst="rect">
            <a:avLst/>
          </a:prstGeom>
        </p:spPr>
      </p:pic>
      <p:pic>
        <p:nvPicPr>
          <p:cNvPr id="6" name="Picture 5" descr="A close up of a logo&#10;&#10;Description automatically generated with medium confidence"/>
          <p:cNvPicPr>
            <a:picLocks noChangeAspect="1"/>
          </p:cNvPicPr>
          <p:nvPr/>
        </p:nvPicPr>
        <p:blipFill rotWithShape="1">
          <a:blip r:embed="rId2">
            <a:alphaModFix amt="60000"/>
            <a:extLst>
              <a:ext uri="{28A0092B-C50C-407E-A947-70E740481C1C}">
                <a14:useLocalDpi xmlns:a14="http://schemas.microsoft.com/office/drawing/2010/main" val="0"/>
              </a:ext>
            </a:extLst>
          </a:blip>
          <a:srcRect t="13670" r="-1" b="14177"/>
          <a:stretch>
            <a:fillRect/>
          </a:stretch>
        </p:blipFill>
        <p:spPr>
          <a:xfrm>
            <a:off x="813927" y="457210"/>
            <a:ext cx="10560987" cy="5943590"/>
          </a:xfrm>
          <a:prstGeom prst="rect">
            <a:avLst/>
          </a:prstGeom>
        </p:spPr>
      </p:pic>
      <p:sp>
        <p:nvSpPr>
          <p:cNvPr id="2" name="Title 1"/>
          <p:cNvSpPr>
            <a:spLocks noGrp="1"/>
          </p:cNvSpPr>
          <p:nvPr>
            <p:ph type="ctrTitle"/>
          </p:nvPr>
        </p:nvSpPr>
        <p:spPr>
          <a:xfrm>
            <a:off x="1846677" y="1506451"/>
            <a:ext cx="8492726" cy="1695516"/>
          </a:xfrm>
        </p:spPr>
        <p:txBody>
          <a:bodyPr vert="horz" lIns="91440" tIns="45720" rIns="91440" bIns="45720" rtlCol="0" anchor="b">
            <a:normAutofit fontScale="90000"/>
          </a:bodyPr>
          <a:lstStyle/>
          <a:p>
            <a:pPr defTabSz="786130"/>
            <a:r>
              <a:rPr lang="en-US" sz="3095" b="1" u="sng" kern="1200" dirty="0">
                <a:solidFill>
                  <a:srgbClr val="FFFFFF"/>
                </a:solidFill>
                <a:latin typeface="+mj-lt"/>
                <a:ea typeface="+mj-ea"/>
                <a:cs typeface="+mj-cs"/>
              </a:rPr>
              <a:t>Professor : Susanna Hayrapetyan</a:t>
            </a:r>
            <a:br>
              <a:rPr lang="en-US" sz="3095" b="1" u="sng" kern="1200" dirty="0">
                <a:solidFill>
                  <a:srgbClr val="FFFFFF"/>
                </a:solidFill>
                <a:latin typeface="+mj-lt"/>
                <a:ea typeface="+mj-ea"/>
                <a:cs typeface="+mj-cs"/>
              </a:rPr>
            </a:br>
            <a:r>
              <a:rPr lang="en-US" sz="3095" b="1" u="sng" kern="1200" dirty="0">
                <a:solidFill>
                  <a:srgbClr val="FFFFFF"/>
                </a:solidFill>
                <a:latin typeface="+mj-lt"/>
                <a:ea typeface="+mj-ea"/>
                <a:cs typeface="+mj-cs"/>
              </a:rPr>
              <a:t>Course : MADSC305-Online Reputation Management</a:t>
            </a:r>
            <a:br>
              <a:rPr lang="en-US" sz="3095" b="1" u="sng" kern="1200" dirty="0">
                <a:solidFill>
                  <a:srgbClr val="FFFFFF"/>
                </a:solidFill>
                <a:latin typeface="+mj-lt"/>
                <a:ea typeface="+mj-ea"/>
                <a:cs typeface="+mj-cs"/>
              </a:rPr>
            </a:br>
            <a:r>
              <a:rPr lang="en-US" sz="3095" b="1" u="sng" kern="1200" dirty="0">
                <a:solidFill>
                  <a:srgbClr val="FFFFFF"/>
                </a:solidFill>
                <a:latin typeface="+mj-lt"/>
                <a:ea typeface="+mj-ea"/>
                <a:cs typeface="+mj-cs"/>
              </a:rPr>
              <a:t>Date: 19-05-2023</a:t>
            </a:r>
            <a:endParaRPr lang="en-US" sz="3600" u="sng" dirty="0">
              <a:solidFill>
                <a:srgbClr val="FFFFFF"/>
              </a:solidFill>
            </a:endParaRPr>
          </a:p>
        </p:txBody>
      </p:sp>
      <p:sp>
        <p:nvSpPr>
          <p:cNvPr id="3" name="Subtitle 2"/>
          <p:cNvSpPr>
            <a:spLocks noGrp="1"/>
          </p:cNvSpPr>
          <p:nvPr>
            <p:ph type="subTitle" idx="1"/>
          </p:nvPr>
        </p:nvSpPr>
        <p:spPr>
          <a:xfrm>
            <a:off x="1846677" y="3499613"/>
            <a:ext cx="8492726" cy="2265666"/>
          </a:xfrm>
        </p:spPr>
        <p:txBody>
          <a:bodyPr vert="horz" lIns="91440" tIns="45720" rIns="91440" bIns="45720" rtlCol="0" anchor="t">
            <a:normAutofit/>
          </a:bodyPr>
          <a:lstStyle/>
          <a:p>
            <a:pPr indent="-196850" defTabSz="786130">
              <a:spcBef>
                <a:spcPts val="860"/>
              </a:spcBef>
              <a:buFont typeface="Arial" panose="020B0604020202020204" pitchFamily="34" charset="0"/>
              <a:buChar char="•"/>
            </a:pPr>
            <a:r>
              <a:rPr lang="en-US" sz="2065" b="1" kern="1200" dirty="0">
                <a:solidFill>
                  <a:srgbClr val="FFFFFF"/>
                </a:solidFill>
                <a:latin typeface="+mn-lt"/>
                <a:ea typeface="+mn-ea"/>
                <a:cs typeface="+mn-cs"/>
              </a:rPr>
              <a:t>Kumar Gaurav – 22026398</a:t>
            </a:r>
            <a:endParaRPr lang="en-US" sz="2065" b="1" kern="1200" dirty="0">
              <a:solidFill>
                <a:srgbClr val="FFFFFF"/>
              </a:solidFill>
              <a:latin typeface="+mn-lt"/>
              <a:ea typeface="+mn-ea"/>
              <a:cs typeface="+mn-cs"/>
            </a:endParaRPr>
          </a:p>
          <a:p>
            <a:pPr indent="-228600">
              <a:buFont typeface="Arial" panose="020B0604020202020204" pitchFamily="34" charset="0"/>
              <a:buChar char="•"/>
            </a:pPr>
            <a:endParaRPr lang="en-US" sz="1800" b="1" dirty="0">
              <a:solidFill>
                <a:srgbClr val="FFFFFF"/>
              </a:solidFill>
            </a:endParaRPr>
          </a:p>
        </p:txBody>
      </p:sp>
      <p:pic>
        <p:nvPicPr>
          <p:cNvPr id="5" name="Picture 4" descr="A green and white logo&#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 y="5955957"/>
            <a:ext cx="2786414" cy="8829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37981" y="448721"/>
            <a:ext cx="4706445" cy="1225650"/>
          </a:xfrm>
        </p:spPr>
        <p:txBody>
          <a:bodyPr anchor="b">
            <a:normAutofit/>
          </a:bodyPr>
          <a:lstStyle/>
          <a:p>
            <a:r>
              <a:rPr lang="en-GB" sz="2900" dirty="0">
                <a:solidFill>
                  <a:schemeClr val="bg1"/>
                </a:solidFill>
              </a:rPr>
              <a:t>The impact of the event.</a:t>
            </a:r>
            <a:br>
              <a:rPr lang="en-GB" sz="2900" dirty="0">
                <a:solidFill>
                  <a:schemeClr val="bg1"/>
                </a:solidFill>
              </a:rPr>
            </a:br>
            <a:endParaRPr lang="en-US" sz="2900" dirty="0">
              <a:solidFill>
                <a:schemeClr val="bg1"/>
              </a:solidFill>
            </a:endParaRPr>
          </a:p>
        </p:txBody>
      </p:sp>
      <p:cxnSp>
        <p:nvCxnSpPr>
          <p:cNvPr id="17" name="Straight Connector 11"/>
          <p:cNvCxnSpPr>
            <a:cxnSpLocks noGrp="1" noRot="1" noChangeAspect="1" noMove="1" noResize="1" noEditPoints="1" noAdjustHandles="1" noChangeArrowheads="1" noChangeShapeType="1"/>
          </p:cNvCxnSpPr>
          <p:nvPr/>
        </p:nvCxnSpPr>
        <p:spPr>
          <a:xfrm flipH="1">
            <a:off x="831656" y="1749756"/>
            <a:ext cx="47170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97255" y="1909445"/>
            <a:ext cx="4585335" cy="3117850"/>
          </a:xfrm>
        </p:spPr>
        <p:txBody>
          <a:bodyPr>
            <a:normAutofit lnSpcReduction="10000"/>
          </a:bodyPr>
          <a:lstStyle/>
          <a:p>
            <a:endParaRPr lang="en-GB" sz="2000" dirty="0">
              <a:solidFill>
                <a:schemeClr val="bg1"/>
              </a:solidFill>
            </a:endParaRPr>
          </a:p>
          <a:p>
            <a:r>
              <a:rPr lang="en-GB" sz="2000" dirty="0">
                <a:solidFill>
                  <a:schemeClr val="bg1"/>
                </a:solidFill>
              </a:rPr>
              <a:t>Investors: Stock plunge</a:t>
            </a:r>
            <a:endParaRPr lang="en-GB" sz="2000" dirty="0">
              <a:solidFill>
                <a:schemeClr val="bg1"/>
              </a:solidFill>
            </a:endParaRPr>
          </a:p>
          <a:p>
            <a:pPr marL="0" indent="0">
              <a:buNone/>
            </a:pPr>
            <a:endParaRPr lang="en-GB" sz="2000" dirty="0">
              <a:solidFill>
                <a:schemeClr val="bg1"/>
              </a:solidFill>
            </a:endParaRPr>
          </a:p>
          <a:p>
            <a:r>
              <a:rPr lang="en-GB" sz="2000" dirty="0">
                <a:solidFill>
                  <a:schemeClr val="bg1"/>
                </a:solidFill>
              </a:rPr>
              <a:t>Consumers: Creditworthiness, transparency of products, honest marketing</a:t>
            </a:r>
            <a:r>
              <a:rPr lang="de-DE" altLang="en-GB" sz="2000" dirty="0">
                <a:solidFill>
                  <a:schemeClr val="bg1"/>
                </a:solidFill>
                <a:latin typeface="Calibri" charset="0"/>
              </a:rPr>
              <a:t>.</a:t>
            </a:r>
            <a:endParaRPr lang="de-DE" altLang="en-GB" sz="2000" dirty="0">
              <a:solidFill>
                <a:schemeClr val="bg1"/>
              </a:solidFill>
              <a:latin typeface="Calibri" charset="0"/>
            </a:endParaRPr>
          </a:p>
          <a:p>
            <a:endParaRPr lang="en-GB" sz="2000" dirty="0">
              <a:solidFill>
                <a:schemeClr val="bg1"/>
              </a:solidFill>
            </a:endParaRPr>
          </a:p>
          <a:p>
            <a:r>
              <a:rPr lang="en-GB" sz="2000" dirty="0">
                <a:solidFill>
                  <a:schemeClr val="bg1"/>
                </a:solidFill>
              </a:rPr>
              <a:t>Future strategy: In 2019, Fuchs plans to launch an electric vehicle.</a:t>
            </a:r>
            <a:endParaRPr lang="en-GB" sz="2000" dirty="0">
              <a:solidFill>
                <a:schemeClr val="bg1"/>
              </a:solidFill>
            </a:endParaRPr>
          </a:p>
          <a:p>
            <a:endParaRPr lang="en-US" sz="2000" dirty="0">
              <a:solidFill>
                <a:schemeClr val="bg1"/>
              </a:solidFill>
            </a:endParaRPr>
          </a:p>
        </p:txBody>
      </p:sp>
      <p:cxnSp>
        <p:nvCxnSpPr>
          <p:cNvPr id="18" name="Straight Connector 13"/>
          <p:cNvCxnSpPr>
            <a:cxnSpLocks noGrp="1" noRot="1" noChangeAspect="1" noMove="1" noResize="1" noEditPoints="1" noAdjustHandles="1" noChangeArrowheads="1" noChangeShapeType="1"/>
          </p:cNvCxnSpPr>
          <p:nvPr/>
        </p:nvCxnSpPr>
        <p:spPr>
          <a:xfrm flipH="1">
            <a:off x="833809" y="5707672"/>
            <a:ext cx="471277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car emble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3753" y="1283354"/>
            <a:ext cx="5665072" cy="42912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80006" y="1641752"/>
            <a:ext cx="4389881" cy="1323439"/>
          </a:xfrm>
        </p:spPr>
        <p:txBody>
          <a:bodyPr anchor="t">
            <a:normAutofit/>
          </a:bodyPr>
          <a:lstStyle/>
          <a:p>
            <a:r>
              <a:rPr lang="en-GB" sz="3100" dirty="0">
                <a:solidFill>
                  <a:schemeClr val="bg1"/>
                </a:solidFill>
              </a:rPr>
              <a:t>Will more heads roll?</a:t>
            </a:r>
            <a:br>
              <a:rPr lang="en-GB" sz="3100" dirty="0">
                <a:solidFill>
                  <a:schemeClr val="bg1"/>
                </a:solidFill>
              </a:rPr>
            </a:br>
            <a:endParaRPr lang="en-US" sz="3100" dirty="0">
              <a:solidFill>
                <a:schemeClr val="bg1"/>
              </a:solidFill>
            </a:endParaRPr>
          </a:p>
        </p:txBody>
      </p:sp>
      <p:pic>
        <p:nvPicPr>
          <p:cNvPr id="5" name="Picture 4" descr="A person cleaning a car&#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l="6117" r="32552" b="-1"/>
          <a:stretch>
            <a:fillRect/>
          </a:stretch>
        </p:blipFill>
        <p:spPr>
          <a:xfrm>
            <a:off x="20" y="2"/>
            <a:ext cx="6185380"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6" name="Group 11"/>
          <p:cNvGrpSpPr>
            <a:grpSpLocks noGrp="1" noRot="1" noChangeAspect="1" noMove="1" noResize="1" noUngrp="1"/>
          </p:cNvGrpSpPr>
          <p:nvPr/>
        </p:nvGrpSpPr>
        <p:grpSpPr>
          <a:xfrm>
            <a:off x="5393962" y="0"/>
            <a:ext cx="874491" cy="6857455"/>
            <a:chOff x="5395368" y="0"/>
            <a:chExt cx="874718" cy="6857455"/>
          </a:xfrm>
        </p:grpSpPr>
        <p:sp>
          <p:nvSpPr>
            <p:cNvPr id="13" name="Freeform: Shape 12"/>
            <p:cNvSpPr/>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6980007" y="2490952"/>
            <a:ext cx="4389881" cy="3337448"/>
          </a:xfrm>
        </p:spPr>
        <p:txBody>
          <a:bodyPr>
            <a:noAutofit/>
          </a:bodyPr>
          <a:lstStyle/>
          <a:p>
            <a:r>
              <a:rPr lang="en-GB" sz="1800" dirty="0">
                <a:solidFill>
                  <a:schemeClr val="bg1">
                    <a:alpha val="80000"/>
                  </a:schemeClr>
                </a:solidFill>
              </a:rPr>
              <a:t>Has spread to more and more countries</a:t>
            </a:r>
            <a:endParaRPr lang="en-GB" sz="1800" dirty="0">
              <a:solidFill>
                <a:schemeClr val="bg1">
                  <a:alpha val="80000"/>
                </a:schemeClr>
              </a:solidFill>
            </a:endParaRPr>
          </a:p>
          <a:p>
            <a:r>
              <a:rPr lang="en-GB" sz="1800" dirty="0">
                <a:solidFill>
                  <a:schemeClr val="bg1">
                    <a:alpha val="80000"/>
                  </a:schemeClr>
                </a:solidFill>
              </a:rPr>
              <a:t>Governments, regulators and environmental groups are questioning the legitimacy of Volkswagen's emissions tests.</a:t>
            </a:r>
            <a:endParaRPr lang="en-GB" sz="1800" dirty="0">
              <a:solidFill>
                <a:schemeClr val="bg1">
                  <a:alpha val="80000"/>
                </a:schemeClr>
              </a:solidFill>
            </a:endParaRPr>
          </a:p>
          <a:p>
            <a:r>
              <a:rPr lang="en-GB" sz="1800" dirty="0">
                <a:solidFill>
                  <a:schemeClr val="bg1">
                    <a:alpha val="80000"/>
                  </a:schemeClr>
                </a:solidFill>
              </a:rPr>
              <a:t>Volkswagen is recalling 8.5 million vehicles in Europe, including 2.4 million in Germany, 1.2 million in the United Kingdom and 500,000 in the United States.</a:t>
            </a:r>
            <a:endParaRPr lang="en-GB" sz="1800" dirty="0">
              <a:solidFill>
                <a:schemeClr val="bg1">
                  <a:alpha val="80000"/>
                </a:schemeClr>
              </a:solidFill>
            </a:endParaRPr>
          </a:p>
          <a:p>
            <a:r>
              <a:rPr lang="en-GB" sz="1800" dirty="0">
                <a:solidFill>
                  <a:schemeClr val="bg1">
                    <a:alpha val="80000"/>
                  </a:schemeClr>
                </a:solidFill>
              </a:rPr>
              <a:t>The affected vehicles are about 18,798, including Audi, Volkswagen, Volkswagen CV and SKODA brands</a:t>
            </a:r>
            <a:endParaRPr lang="en-US" sz="1800" dirty="0">
              <a:solidFill>
                <a:schemeClr val="bg1">
                  <a:alpha val="8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ar's front bumper&#10;&#10;Description automatically generated with medium confidence"/>
          <p:cNvPicPr>
            <a:picLocks noChangeAspect="1"/>
          </p:cNvPicPr>
          <p:nvPr/>
        </p:nvPicPr>
        <p:blipFill rotWithShape="1">
          <a:blip r:embed="rId1">
            <a:alphaModFix amt="35000"/>
            <a:extLst>
              <a:ext uri="{28A0092B-C50C-407E-A947-70E740481C1C}">
                <a14:useLocalDpi xmlns:a14="http://schemas.microsoft.com/office/drawing/2010/main" val="0"/>
              </a:ext>
            </a:extLst>
          </a:blip>
          <a:srcRect l="6247" r="-1" b="-1"/>
          <a:stretch>
            <a:fillRect/>
          </a:stretch>
        </p:blipFill>
        <p:spPr>
          <a:xfrm>
            <a:off x="20" y="10"/>
            <a:ext cx="12188805" cy="6857990"/>
          </a:xfrm>
          <a:prstGeom prst="rect">
            <a:avLst/>
          </a:prstGeom>
        </p:spPr>
      </p:pic>
      <p:sp>
        <p:nvSpPr>
          <p:cNvPr id="2" name="Title 1"/>
          <p:cNvSpPr>
            <a:spLocks noGrp="1"/>
          </p:cNvSpPr>
          <p:nvPr>
            <p:ph type="title"/>
          </p:nvPr>
        </p:nvSpPr>
        <p:spPr>
          <a:xfrm>
            <a:off x="837981" y="365125"/>
            <a:ext cx="10512862" cy="1325563"/>
          </a:xfrm>
        </p:spPr>
        <p:txBody>
          <a:bodyPr>
            <a:normAutofit/>
          </a:bodyPr>
          <a:lstStyle/>
          <a:p>
            <a:r>
              <a:rPr lang="en-GB" dirty="0">
                <a:solidFill>
                  <a:srgbClr val="FFFFFF"/>
                </a:solidFill>
              </a:rPr>
              <a:t>Will more people be held accountable?</a:t>
            </a:r>
            <a:endParaRPr lang="en-US" dirty="0">
              <a:solidFill>
                <a:srgbClr val="FFFFFF"/>
              </a:solidFill>
            </a:endParaRPr>
          </a:p>
        </p:txBody>
      </p:sp>
      <p:sp>
        <p:nvSpPr>
          <p:cNvPr id="3" name="Content Placeholder 2"/>
          <p:cNvSpPr>
            <a:spLocks noGrp="1"/>
          </p:cNvSpPr>
          <p:nvPr>
            <p:ph idx="1"/>
          </p:nvPr>
        </p:nvSpPr>
        <p:spPr>
          <a:xfrm>
            <a:off x="837981" y="1825625"/>
            <a:ext cx="10512862" cy="4351338"/>
          </a:xfrm>
        </p:spPr>
        <p:txBody>
          <a:bodyPr>
            <a:normAutofit lnSpcReduction="10000"/>
          </a:bodyPr>
          <a:lstStyle/>
          <a:p>
            <a:pPr marL="0" indent="0">
              <a:buNone/>
            </a:pPr>
            <a:r>
              <a:rPr lang="en-GB" sz="1800" dirty="0">
                <a:solidFill>
                  <a:srgbClr val="FFFFFF"/>
                </a:solidFill>
              </a:rPr>
              <a:t>Uncovering the VW Emissions Scandal: Key Points and Departures:</a:t>
            </a:r>
            <a:endParaRPr lang="en-GB" sz="1800" dirty="0">
              <a:solidFill>
                <a:srgbClr val="FFFFFF"/>
              </a:solidFill>
            </a:endParaRPr>
          </a:p>
          <a:p>
            <a:endParaRPr lang="en-GB" sz="1800" dirty="0">
              <a:solidFill>
                <a:srgbClr val="FFFFFF"/>
              </a:solidFill>
            </a:endParaRPr>
          </a:p>
          <a:p>
            <a:r>
              <a:rPr lang="en-GB" sz="1800" dirty="0">
                <a:solidFill>
                  <a:srgbClr val="FFFFFF"/>
                </a:solidFill>
              </a:rPr>
              <a:t>VW's chain of command likely allowed the installation of cheating devices in its engines, indicating clear knowledge of the issue.</a:t>
            </a:r>
            <a:endParaRPr lang="en-GB" sz="1800" dirty="0">
              <a:solidFill>
                <a:srgbClr val="FFFFFF"/>
              </a:solidFill>
            </a:endParaRPr>
          </a:p>
          <a:p>
            <a:endParaRPr lang="en-GB" sz="1800" dirty="0">
              <a:solidFill>
                <a:srgbClr val="FFFFFF"/>
              </a:solidFill>
            </a:endParaRPr>
          </a:p>
          <a:p>
            <a:r>
              <a:rPr lang="en-GB" sz="1800" dirty="0">
                <a:solidFill>
                  <a:srgbClr val="FFFFFF"/>
                </a:solidFill>
              </a:rPr>
              <a:t>Christian Klingler, a member of the management board and the head of sales and marketing, has quit the firm, but VW insists this is due to long-term structural changes and is unrelated to current event</a:t>
            </a:r>
            <a:endParaRPr lang="en-GB" sz="1800" dirty="0">
              <a:solidFill>
                <a:srgbClr val="FFFFFF"/>
              </a:solidFill>
            </a:endParaRPr>
          </a:p>
          <a:p>
            <a:endParaRPr lang="en-GB" sz="1800" dirty="0">
              <a:solidFill>
                <a:srgbClr val="FFFFFF"/>
              </a:solidFill>
            </a:endParaRPr>
          </a:p>
          <a:p>
            <a:r>
              <a:rPr lang="en-GB" sz="1800" dirty="0">
                <a:solidFill>
                  <a:srgbClr val="FFFFFF"/>
                </a:solidFill>
              </a:rPr>
              <a:t>Concerns about VW's pollution levels were raised by US regulators in 2014, but the firm dismissed them as "technical issues" and blamed "unexpected" real-world conditions.</a:t>
            </a:r>
            <a:endParaRPr lang="en-GB" sz="1800" dirty="0">
              <a:solidFill>
                <a:srgbClr val="FFFFFF"/>
              </a:solidFill>
            </a:endParaRPr>
          </a:p>
          <a:p>
            <a:endParaRPr lang="en-GB" sz="1800" dirty="0">
              <a:solidFill>
                <a:srgbClr val="FFFFFF"/>
              </a:solidFill>
            </a:endParaRPr>
          </a:p>
          <a:p>
            <a:r>
              <a:rPr lang="en-GB" sz="1800" dirty="0">
                <a:solidFill>
                  <a:srgbClr val="FFFFFF"/>
                </a:solidFill>
              </a:rPr>
              <a:t>It seems unlikely that executives and managers will be allowed to keep their jobs if they </a:t>
            </a:r>
            <a:r>
              <a:rPr lang="en-GB" sz="1800" dirty="0" err="1">
                <a:solidFill>
                  <a:srgbClr val="FFFFFF"/>
                </a:solidFill>
              </a:rPr>
              <a:t>willfully</a:t>
            </a:r>
            <a:r>
              <a:rPr lang="en-GB" sz="1800" dirty="0">
                <a:solidFill>
                  <a:srgbClr val="FFFFFF"/>
                </a:solidFill>
              </a:rPr>
              <a:t> mislead officials or their VW superiors.</a:t>
            </a:r>
            <a:endParaRPr lang="en-GB" sz="1800" dirty="0">
              <a:solidFill>
                <a:srgbClr val="FFFFFF"/>
              </a:solidFill>
            </a:endParaRPr>
          </a:p>
          <a:p>
            <a:endParaRPr lang="en-US" sz="15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37981" y="448721"/>
            <a:ext cx="4706445" cy="1225650"/>
          </a:xfrm>
        </p:spPr>
        <p:txBody>
          <a:bodyPr anchor="b">
            <a:normAutofit/>
          </a:bodyPr>
          <a:lstStyle/>
          <a:p>
            <a:r>
              <a:rPr lang="en-GB" sz="3500" dirty="0">
                <a:solidFill>
                  <a:schemeClr val="bg1"/>
                </a:solidFill>
              </a:rPr>
              <a:t>Are other carmakers involved?</a:t>
            </a:r>
            <a:endParaRPr lang="en-US" sz="3500" dirty="0">
              <a:solidFill>
                <a:schemeClr val="bg1"/>
              </a:solidFill>
            </a:endParaRPr>
          </a:p>
        </p:txBody>
      </p:sp>
      <p:cxnSp>
        <p:nvCxnSpPr>
          <p:cNvPr id="18" name="Straight Connector 12"/>
          <p:cNvCxnSpPr>
            <a:cxnSpLocks noGrp="1" noRot="1" noChangeAspect="1" noMove="1" noResize="1" noEditPoints="1" noAdjustHandles="1" noChangeArrowheads="1" noChangeShapeType="1"/>
          </p:cNvCxnSpPr>
          <p:nvPr/>
        </p:nvCxnSpPr>
        <p:spPr>
          <a:xfrm flipH="1">
            <a:off x="831656" y="1749756"/>
            <a:ext cx="47170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97535" y="1909192"/>
            <a:ext cx="4585318" cy="3647710"/>
          </a:xfrm>
        </p:spPr>
        <p:txBody>
          <a:bodyPr>
            <a:normAutofit fontScale="92500" lnSpcReduction="10000"/>
          </a:bodyPr>
          <a:lstStyle/>
          <a:p>
            <a:r>
              <a:rPr lang="en-GB" sz="2000" dirty="0">
                <a:solidFill>
                  <a:schemeClr val="bg1"/>
                </a:solidFill>
              </a:rPr>
              <a:t>Following the Volkswagen emissions crisis, California's Air Resources Board is looking into the testing results of other manufacturers.</a:t>
            </a:r>
            <a:endParaRPr lang="en-GB" sz="2000" dirty="0">
              <a:solidFill>
                <a:schemeClr val="bg1"/>
              </a:solidFill>
            </a:endParaRPr>
          </a:p>
          <a:p>
            <a:endParaRPr lang="en-GB" sz="2000" dirty="0">
              <a:solidFill>
                <a:schemeClr val="bg1"/>
              </a:solidFill>
            </a:endParaRPr>
          </a:p>
          <a:p>
            <a:r>
              <a:rPr lang="en-GB" sz="2000" dirty="0">
                <a:solidFill>
                  <a:schemeClr val="bg1"/>
                </a:solidFill>
              </a:rPr>
              <a:t>Ford, BMW, and Renault-Nissan have all declared that "defeat devices" were not used in their vehicles.</a:t>
            </a:r>
            <a:endParaRPr lang="en-GB" sz="2000" dirty="0">
              <a:solidFill>
                <a:schemeClr val="bg1"/>
              </a:solidFill>
            </a:endParaRPr>
          </a:p>
          <a:p>
            <a:endParaRPr lang="en-GB" sz="2000" dirty="0">
              <a:solidFill>
                <a:schemeClr val="bg1"/>
              </a:solidFill>
            </a:endParaRPr>
          </a:p>
          <a:p>
            <a:r>
              <a:rPr lang="en-GB" sz="2000" dirty="0">
                <a:solidFill>
                  <a:schemeClr val="bg1"/>
                </a:solidFill>
              </a:rPr>
              <a:t>Some businesses have chosen not to comment on the matter, while others have simply stated that they are in conformity with the law.</a:t>
            </a:r>
            <a:endParaRPr lang="en-GB" sz="2000" dirty="0">
              <a:solidFill>
                <a:schemeClr val="bg1"/>
              </a:solidFill>
            </a:endParaRPr>
          </a:p>
          <a:p>
            <a:endParaRPr lang="en-GB" sz="1700" dirty="0">
              <a:solidFill>
                <a:schemeClr val="bg1"/>
              </a:solidFill>
            </a:endParaRPr>
          </a:p>
          <a:p>
            <a:endParaRPr lang="en-US" sz="1700" dirty="0">
              <a:solidFill>
                <a:schemeClr val="bg1"/>
              </a:solidFill>
            </a:endParaRPr>
          </a:p>
        </p:txBody>
      </p:sp>
      <p:cxnSp>
        <p:nvCxnSpPr>
          <p:cNvPr id="19" name="Straight Connector 14"/>
          <p:cNvCxnSpPr>
            <a:cxnSpLocks noGrp="1" noRot="1" noChangeAspect="1" noMove="1" noResize="1" noEditPoints="1" noAdjustHandles="1" noChangeArrowheads="1" noChangeShapeType="1"/>
          </p:cNvCxnSpPr>
          <p:nvPr/>
        </p:nvCxnSpPr>
        <p:spPr>
          <a:xfrm flipH="1">
            <a:off x="833809" y="5707672"/>
            <a:ext cx="471277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close-up of a car emble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3753" y="1283354"/>
            <a:ext cx="5665072" cy="42912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37981" y="448721"/>
            <a:ext cx="4706445" cy="1225650"/>
          </a:xfrm>
        </p:spPr>
        <p:txBody>
          <a:bodyPr anchor="b">
            <a:normAutofit/>
          </a:bodyPr>
          <a:lstStyle/>
          <a:p>
            <a:r>
              <a:rPr lang="en-GB" sz="3800" dirty="0">
                <a:solidFill>
                  <a:schemeClr val="bg1"/>
                </a:solidFill>
              </a:rPr>
              <a:t>Emission Test</a:t>
            </a:r>
            <a:endParaRPr lang="en-US" sz="3800" dirty="0">
              <a:solidFill>
                <a:schemeClr val="bg1"/>
              </a:solidFill>
            </a:endParaRPr>
          </a:p>
        </p:txBody>
      </p:sp>
      <p:cxnSp>
        <p:nvCxnSpPr>
          <p:cNvPr id="16" name="Straight Connector 10"/>
          <p:cNvCxnSpPr>
            <a:cxnSpLocks noGrp="1" noRot="1" noChangeAspect="1" noMove="1" noResize="1" noEditPoints="1" noAdjustHandles="1" noChangeArrowheads="1" noChangeShapeType="1"/>
          </p:cNvCxnSpPr>
          <p:nvPr/>
        </p:nvCxnSpPr>
        <p:spPr>
          <a:xfrm flipH="1">
            <a:off x="831656" y="1749756"/>
            <a:ext cx="47170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97535" y="1909192"/>
            <a:ext cx="4585318" cy="3647710"/>
          </a:xfrm>
        </p:spPr>
        <p:txBody>
          <a:bodyPr>
            <a:normAutofit fontScale="92500" lnSpcReduction="20000"/>
          </a:bodyPr>
          <a:lstStyle/>
          <a:p>
            <a:r>
              <a:rPr lang="en-GB" sz="2000" dirty="0">
                <a:solidFill>
                  <a:schemeClr val="bg1"/>
                </a:solidFill>
              </a:rPr>
              <a:t>The SMMT, the UK's vehicle industry trade organization, pointed out that the EU has a distinct testing system than the US, with tests undertaken under tight conditions mandated by EU legislation and regulated by an independent approval agency.</a:t>
            </a:r>
            <a:endParaRPr lang="en-GB" sz="2000" dirty="0">
              <a:solidFill>
                <a:schemeClr val="bg1"/>
              </a:solidFill>
            </a:endParaRPr>
          </a:p>
          <a:p>
            <a:endParaRPr lang="en-GB" sz="2000" dirty="0">
              <a:solidFill>
                <a:schemeClr val="bg1"/>
              </a:solidFill>
            </a:endParaRPr>
          </a:p>
          <a:p>
            <a:r>
              <a:rPr lang="en-GB" sz="2000" dirty="0">
                <a:solidFill>
                  <a:schemeClr val="bg1"/>
                </a:solidFill>
              </a:rPr>
              <a:t>The industry recognizes the need for an updated emissions test technique that combines new technology and more accurately reflects real-world driving situations and is seeking European Commission certification for such a test.</a:t>
            </a:r>
            <a:endParaRPr lang="en-GB" sz="2000" dirty="0">
              <a:solidFill>
                <a:schemeClr val="bg1"/>
              </a:solidFill>
            </a:endParaRPr>
          </a:p>
          <a:p>
            <a:endParaRPr lang="en-US" sz="1700" dirty="0">
              <a:solidFill>
                <a:schemeClr val="bg1"/>
              </a:solidFill>
            </a:endParaRPr>
          </a:p>
        </p:txBody>
      </p:sp>
      <p:cxnSp>
        <p:nvCxnSpPr>
          <p:cNvPr id="17" name="Straight Connector 12"/>
          <p:cNvCxnSpPr>
            <a:cxnSpLocks noGrp="1" noRot="1" noChangeAspect="1" noMove="1" noResize="1" noEditPoints="1" noAdjustHandles="1" noChangeArrowheads="1" noChangeShapeType="1"/>
          </p:cNvCxnSpPr>
          <p:nvPr/>
        </p:nvCxnSpPr>
        <p:spPr>
          <a:xfrm flipH="1">
            <a:off x="833809" y="5707672"/>
            <a:ext cx="471277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red and white stamp with stars and text&#10;&#10;Description automatically generated with low confidence"/>
          <p:cNvPicPr>
            <a:picLocks noChangeAspect="1"/>
          </p:cNvPicPr>
          <p:nvPr/>
        </p:nvPicPr>
        <p:blipFill>
          <a:blip r:embed="rId1"/>
          <a:stretch>
            <a:fillRect/>
          </a:stretch>
        </p:blipFill>
        <p:spPr>
          <a:xfrm>
            <a:off x="6523753" y="1162971"/>
            <a:ext cx="5665072" cy="45320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p:cNvSpPr>
            <a:spLocks noGrp="1" noRot="1" noChangeAspect="1" noMove="1" noResize="1" noEditPoints="1" noAdjustHandles="1" noChangeArrowheads="1" noChangeShapeType="1" noTextEdit="1"/>
          </p:cNvSpPr>
          <p:nvPr/>
        </p:nvSpPr>
        <p:spPr>
          <a:xfrm>
            <a:off x="0" y="-8467"/>
            <a:ext cx="12188824"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ar assembly line in a factory&#10;&#10;Description automatically generated with low confidence"/>
          <p:cNvPicPr>
            <a:picLocks noChangeAspect="1"/>
          </p:cNvPicPr>
          <p:nvPr/>
        </p:nvPicPr>
        <p:blipFill rotWithShape="1">
          <a:blip r:embed="rId1">
            <a:alphaModFix amt="55000"/>
            <a:extLst>
              <a:ext uri="{28A0092B-C50C-407E-A947-70E740481C1C}">
                <a14:useLocalDpi xmlns:a14="http://schemas.microsoft.com/office/drawing/2010/main" val="0"/>
              </a:ext>
            </a:extLst>
          </a:blip>
          <a:srcRect t="4636"/>
          <a:stretch>
            <a:fillRect/>
          </a:stretch>
        </p:blipFill>
        <p:spPr>
          <a:xfrm>
            <a:off x="20" y="-9107"/>
            <a:ext cx="12188805" cy="6858000"/>
          </a:xfrm>
          <a:prstGeom prst="rect">
            <a:avLst/>
          </a:prstGeom>
        </p:spPr>
      </p:pic>
      <p:sp>
        <p:nvSpPr>
          <p:cNvPr id="2" name="Title 1"/>
          <p:cNvSpPr>
            <a:spLocks noGrp="1"/>
          </p:cNvSpPr>
          <p:nvPr>
            <p:ph type="title"/>
          </p:nvPr>
        </p:nvSpPr>
        <p:spPr>
          <a:xfrm>
            <a:off x="686655" y="591344"/>
            <a:ext cx="3199566" cy="5585619"/>
          </a:xfrm>
        </p:spPr>
        <p:txBody>
          <a:bodyPr>
            <a:normAutofit/>
          </a:bodyPr>
          <a:lstStyle/>
          <a:p>
            <a:r>
              <a:rPr lang="en-GB" dirty="0">
                <a:solidFill>
                  <a:srgbClr val="FFFFFF"/>
                </a:solidFill>
              </a:rPr>
              <a:t>EU testing regulations should be stricter</a:t>
            </a:r>
            <a:endParaRPr lang="en-US" dirty="0">
              <a:solidFill>
                <a:srgbClr val="FFFFFF"/>
              </a:solidFill>
            </a:endParaRPr>
          </a:p>
        </p:txBody>
      </p:sp>
      <p:sp>
        <p:nvSpPr>
          <p:cNvPr id="19" name="Arc 18"/>
          <p:cNvSpPr>
            <a:spLocks noGrp="1" noRot="1" noChangeAspect="1" noMove="1" noResize="1" noEditPoints="1" noAdjustHandles="1" noChangeArrowheads="1" noChangeShapeType="1" noTextEdit="1"/>
          </p:cNvSpPr>
          <p:nvPr/>
        </p:nvSpPr>
        <p:spPr>
          <a:xfrm flipV="1">
            <a:off x="7548435" y="2455479"/>
            <a:ext cx="4082370"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446149" y="591344"/>
            <a:ext cx="6904693" cy="5585619"/>
          </a:xfrm>
        </p:spPr>
        <p:txBody>
          <a:bodyPr anchor="ctr">
            <a:normAutofit/>
          </a:bodyPr>
          <a:lstStyle/>
          <a:p>
            <a:r>
              <a:rPr lang="en-GB" dirty="0">
                <a:solidFill>
                  <a:srgbClr val="FFFFFF"/>
                </a:solidFill>
              </a:rPr>
              <a:t>Regulations governing emissions have been disregarded.</a:t>
            </a:r>
            <a:endParaRPr lang="en-GB" dirty="0">
              <a:solidFill>
                <a:srgbClr val="FFFFFF"/>
              </a:solidFill>
            </a:endParaRPr>
          </a:p>
          <a:p>
            <a:pPr marL="0" indent="0">
              <a:buNone/>
            </a:pPr>
            <a:endParaRPr lang="en-GB" dirty="0">
              <a:solidFill>
                <a:srgbClr val="FFFFFF"/>
              </a:solidFill>
            </a:endParaRPr>
          </a:p>
          <a:p>
            <a:r>
              <a:rPr lang="en-GB" dirty="0">
                <a:solidFill>
                  <a:srgbClr val="FFFFFF"/>
                </a:solidFill>
              </a:rPr>
              <a:t>On average, European diesel cars have less advanced technology than American ones.</a:t>
            </a:r>
            <a:endParaRPr lang="en-GB" dirty="0">
              <a:solidFill>
                <a:srgbClr val="FFFFFF"/>
              </a:solidFill>
            </a:endParaRPr>
          </a:p>
          <a:p>
            <a:pPr marL="0" indent="0">
              <a:buNone/>
            </a:pPr>
            <a:endParaRPr lang="en-GB" dirty="0">
              <a:solidFill>
                <a:srgbClr val="FFFFFF"/>
              </a:solidFill>
            </a:endParaRPr>
          </a:p>
          <a:p>
            <a:r>
              <a:rPr lang="en-GB" dirty="0">
                <a:solidFill>
                  <a:srgbClr val="FFFFFF"/>
                </a:solidFill>
              </a:rPr>
              <a:t>Almost 90% of diesel vehicles didn’t meet emission limits when they are driven on the road.</a:t>
            </a:r>
            <a:endParaRPr lang="en-US" dirty="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1"/>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a:spLocks noGrp="1" noRot="1" noChangeAspect="1" noMove="1" noResize="1" noEditPoints="1" noAdjustHandles="1" noChangeArrowheads="1" noChangeShapeType="1" noTextEdit="1"/>
          </p:cNvSpPr>
          <p:nvPr/>
        </p:nvSpPr>
        <p:spPr>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High speed train with motion blur effect"/>
          <p:cNvPicPr>
            <a:picLocks noChangeAspect="1"/>
          </p:cNvPicPr>
          <p:nvPr/>
        </p:nvPicPr>
        <p:blipFill rotWithShape="1">
          <a:blip r:embed="rId1">
            <a:alphaModFix amt="60000"/>
          </a:blip>
          <a:srcRect t="15708"/>
          <a:stretch>
            <a:fillRect/>
          </a:stretch>
        </p:blipFill>
        <p:spPr>
          <a:xfrm>
            <a:off x="20" y="10"/>
            <a:ext cx="12188805" cy="6857990"/>
          </a:xfrm>
          <a:prstGeom prst="rect">
            <a:avLst/>
          </a:prstGeom>
        </p:spPr>
      </p:pic>
      <p:sp>
        <p:nvSpPr>
          <p:cNvPr id="2" name="Title 1"/>
          <p:cNvSpPr>
            <a:spLocks noGrp="1"/>
          </p:cNvSpPr>
          <p:nvPr>
            <p:ph type="title"/>
          </p:nvPr>
        </p:nvSpPr>
        <p:spPr>
          <a:xfrm>
            <a:off x="837981" y="557189"/>
            <a:ext cx="4154743" cy="5571898"/>
          </a:xfrm>
        </p:spPr>
        <p:txBody>
          <a:bodyPr>
            <a:normAutofit/>
          </a:bodyPr>
          <a:lstStyle/>
          <a:p>
            <a:r>
              <a:rPr lang="en-US" dirty="0">
                <a:solidFill>
                  <a:srgbClr val="FFFFFF"/>
                </a:solidFill>
              </a:rPr>
              <a:t>Another set back for the diesel industry.</a:t>
            </a:r>
            <a:endParaRPr lang="en-US" dirty="0">
              <a:solidFill>
                <a:srgbClr val="FFFFFF"/>
              </a:solidFill>
            </a:endParaRPr>
          </a:p>
        </p:txBody>
      </p:sp>
      <p:sp>
        <p:nvSpPr>
          <p:cNvPr id="3" name="Content Placeholder 2"/>
          <p:cNvSpPr>
            <a:spLocks noGrp="1"/>
          </p:cNvSpPr>
          <p:nvPr>
            <p:ph idx="1"/>
          </p:nvPr>
        </p:nvSpPr>
        <p:spPr>
          <a:xfrm>
            <a:off x="5185201" y="557189"/>
            <a:ext cx="6165640" cy="5571898"/>
          </a:xfrm>
        </p:spPr>
        <p:txBody>
          <a:bodyPr anchor="ctr">
            <a:normAutofit/>
          </a:bodyPr>
          <a:lstStyle/>
          <a:p>
            <a:r>
              <a:rPr lang="en-US" sz="2000">
                <a:solidFill>
                  <a:srgbClr val="FFFFFF"/>
                </a:solidFill>
              </a:rPr>
              <a:t>The VW scandal came at a bad time. The revelations are likely to lead to a sharp fall in demand for diesel engine cars.</a:t>
            </a:r>
            <a:endParaRPr lang="en-US" sz="2000">
              <a:solidFill>
                <a:srgbClr val="FFFFFF"/>
              </a:solidFill>
            </a:endParaRPr>
          </a:p>
          <a:p>
            <a:endParaRPr lang="en-US" sz="2000">
              <a:solidFill>
                <a:srgbClr val="FFFFFF"/>
              </a:solidFill>
            </a:endParaRPr>
          </a:p>
          <a:p>
            <a:r>
              <a:rPr lang="en-US" sz="2000">
                <a:solidFill>
                  <a:srgbClr val="FFFFFF"/>
                </a:solidFill>
              </a:rPr>
              <a:t>The Diesel car market in US currently represents around 1% of all new car sales and is unlikely to increase.</a:t>
            </a:r>
            <a:endParaRPr lang="en-US" sz="2000">
              <a:solidFill>
                <a:srgbClr val="FFFFFF"/>
              </a:solidFill>
            </a:endParaRPr>
          </a:p>
          <a:p>
            <a:endParaRPr lang="en-US" sz="2000">
              <a:solidFill>
                <a:srgbClr val="FFFFFF"/>
              </a:solidFill>
            </a:endParaRPr>
          </a:p>
          <a:p>
            <a:r>
              <a:rPr lang="en-US" sz="2000">
                <a:solidFill>
                  <a:srgbClr val="FFFFFF"/>
                </a:solidFill>
              </a:rPr>
              <a:t>The impact, though, could be far worse in Europe and cause a big portion of the market to migrate to automobiles with gasoline engines.</a:t>
            </a:r>
            <a:endParaRPr lang="en-US"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0"/>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80006" y="667266"/>
            <a:ext cx="4389881" cy="840258"/>
          </a:xfrm>
        </p:spPr>
        <p:txBody>
          <a:bodyPr anchor="t">
            <a:normAutofit fontScale="90000"/>
          </a:bodyPr>
          <a:lstStyle/>
          <a:p>
            <a:r>
              <a:rPr lang="en-GB" sz="4000" dirty="0">
                <a:solidFill>
                  <a:schemeClr val="bg1"/>
                </a:solidFill>
              </a:rPr>
              <a:t>References</a:t>
            </a:r>
            <a:br>
              <a:rPr lang="en-GB" sz="4000" dirty="0">
                <a:solidFill>
                  <a:schemeClr val="bg1"/>
                </a:solidFill>
              </a:rPr>
            </a:br>
            <a:endParaRPr lang="en-US" sz="4000" dirty="0">
              <a:solidFill>
                <a:schemeClr val="bg1"/>
              </a:solidFill>
            </a:endParaRPr>
          </a:p>
        </p:txBody>
      </p:sp>
      <p:pic>
        <p:nvPicPr>
          <p:cNvPr id="5" name="Picture 4" descr="A picture containing vehicle, wheel, land vehicle, automotive design&#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31228" r="25480" b="1"/>
          <a:stretch>
            <a:fillRect/>
          </a:stretch>
        </p:blipFill>
        <p:spPr>
          <a:xfrm>
            <a:off x="20" y="2"/>
            <a:ext cx="6185380"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58" name="Group 52"/>
          <p:cNvGrpSpPr>
            <a:grpSpLocks noGrp="1" noRot="1" noChangeAspect="1" noMove="1" noResize="1" noUngrp="1"/>
          </p:cNvGrpSpPr>
          <p:nvPr/>
        </p:nvGrpSpPr>
        <p:grpSpPr>
          <a:xfrm>
            <a:off x="5393962" y="0"/>
            <a:ext cx="874491" cy="6857455"/>
            <a:chOff x="5395368" y="0"/>
            <a:chExt cx="874718" cy="6857455"/>
          </a:xfrm>
        </p:grpSpPr>
        <p:sp>
          <p:nvSpPr>
            <p:cNvPr id="54" name="Freeform: Shape 53"/>
            <p:cNvSpPr/>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4"/>
            <p:cNvSpPr/>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6980007" y="1507524"/>
            <a:ext cx="4389881" cy="4320876"/>
          </a:xfrm>
        </p:spPr>
        <p:txBody>
          <a:bodyPr>
            <a:normAutofit fontScale="92500"/>
          </a:bodyPr>
          <a:lstStyle/>
          <a:p>
            <a:r>
              <a:rPr lang="en-GB" sz="2000" dirty="0">
                <a:solidFill>
                  <a:schemeClr val="bg1">
                    <a:alpha val="80000"/>
                  </a:schemeClr>
                </a:solidFill>
              </a:rPr>
              <a:t>Horn, M. (2015) Volkswagen: The scandal explained. Available at: https://</a:t>
            </a:r>
            <a:r>
              <a:rPr lang="en-GB" sz="2000" dirty="0" err="1">
                <a:solidFill>
                  <a:schemeClr val="bg1">
                    <a:alpha val="80000"/>
                  </a:schemeClr>
                </a:solidFill>
              </a:rPr>
              <a:t>www.bbc.com</a:t>
            </a:r>
            <a:r>
              <a:rPr lang="en-GB" sz="2000" dirty="0">
                <a:solidFill>
                  <a:schemeClr val="bg1">
                    <a:alpha val="80000"/>
                  </a:schemeClr>
                </a:solidFill>
              </a:rPr>
              <a:t>/news/business-34324772 (</a:t>
            </a:r>
            <a:r>
              <a:rPr lang="en-GB" sz="2000" dirty="0" err="1">
                <a:solidFill>
                  <a:schemeClr val="bg1">
                    <a:alpha val="80000"/>
                  </a:schemeClr>
                </a:solidFill>
              </a:rPr>
              <a:t>Accesed</a:t>
            </a:r>
            <a:r>
              <a:rPr lang="en-GB" sz="2000" dirty="0">
                <a:solidFill>
                  <a:schemeClr val="bg1">
                    <a:alpha val="80000"/>
                  </a:schemeClr>
                </a:solidFill>
              </a:rPr>
              <a:t>: 18 May, 2023)</a:t>
            </a:r>
            <a:endParaRPr lang="en-GB" sz="2000" dirty="0">
              <a:solidFill>
                <a:schemeClr val="bg1">
                  <a:alpha val="80000"/>
                </a:schemeClr>
              </a:solidFill>
            </a:endParaRPr>
          </a:p>
          <a:p>
            <a:endParaRPr lang="en-GB" sz="2000" dirty="0">
              <a:solidFill>
                <a:schemeClr val="bg1">
                  <a:alpha val="80000"/>
                </a:schemeClr>
              </a:solidFill>
            </a:endParaRPr>
          </a:p>
          <a:p>
            <a:r>
              <a:rPr lang="en-GB" sz="2000" dirty="0">
                <a:solidFill>
                  <a:schemeClr val="bg1">
                    <a:alpha val="80000"/>
                  </a:schemeClr>
                </a:solidFill>
              </a:rPr>
              <a:t>Winterkorn, M. (2015) Volkswagen: The scandal explained. Available at: https://</a:t>
            </a:r>
            <a:r>
              <a:rPr lang="en-GB" sz="2000" dirty="0" err="1">
                <a:solidFill>
                  <a:schemeClr val="bg1">
                    <a:alpha val="80000"/>
                  </a:schemeClr>
                </a:solidFill>
              </a:rPr>
              <a:t>www.bbc.com</a:t>
            </a:r>
            <a:r>
              <a:rPr lang="en-GB" sz="2000" dirty="0">
                <a:solidFill>
                  <a:schemeClr val="bg1">
                    <a:alpha val="80000"/>
                  </a:schemeClr>
                </a:solidFill>
              </a:rPr>
              <a:t>/news/business-34324772 (</a:t>
            </a:r>
            <a:r>
              <a:rPr lang="en-GB" sz="2000" dirty="0" err="1">
                <a:solidFill>
                  <a:schemeClr val="bg1">
                    <a:alpha val="80000"/>
                  </a:schemeClr>
                </a:solidFill>
              </a:rPr>
              <a:t>Accesed</a:t>
            </a:r>
            <a:r>
              <a:rPr lang="en-GB" sz="2000" dirty="0">
                <a:solidFill>
                  <a:schemeClr val="bg1">
                    <a:alpha val="80000"/>
                  </a:schemeClr>
                </a:solidFill>
              </a:rPr>
              <a:t>: 18 May, 2023)</a:t>
            </a:r>
            <a:endParaRPr lang="en-GB" sz="2000" dirty="0">
              <a:solidFill>
                <a:schemeClr val="bg1">
                  <a:alpha val="80000"/>
                </a:schemeClr>
              </a:solidFill>
            </a:endParaRPr>
          </a:p>
          <a:p>
            <a:endParaRPr lang="en-GB" sz="2000" dirty="0">
              <a:solidFill>
                <a:schemeClr val="bg1">
                  <a:alpha val="80000"/>
                </a:schemeClr>
              </a:solidFill>
            </a:endParaRPr>
          </a:p>
          <a:p>
            <a:r>
              <a:rPr lang="en-GB" sz="2000" dirty="0">
                <a:solidFill>
                  <a:schemeClr val="bg1">
                    <a:alpha val="80000"/>
                  </a:schemeClr>
                </a:solidFill>
              </a:rPr>
              <a:t>Mueller, M.(2015) Volkswagen: The scandal explained. Available at: https://</a:t>
            </a:r>
            <a:r>
              <a:rPr lang="en-GB" sz="2000" dirty="0" err="1">
                <a:solidFill>
                  <a:schemeClr val="bg1">
                    <a:alpha val="80000"/>
                  </a:schemeClr>
                </a:solidFill>
              </a:rPr>
              <a:t>www.bbc.com</a:t>
            </a:r>
            <a:r>
              <a:rPr lang="en-GB" sz="2000" dirty="0">
                <a:solidFill>
                  <a:schemeClr val="bg1">
                    <a:alpha val="80000"/>
                  </a:schemeClr>
                </a:solidFill>
              </a:rPr>
              <a:t>/news/business-34324772 (</a:t>
            </a:r>
            <a:r>
              <a:rPr lang="en-GB" sz="2000" dirty="0" err="1">
                <a:solidFill>
                  <a:schemeClr val="bg1">
                    <a:alpha val="80000"/>
                  </a:schemeClr>
                </a:solidFill>
              </a:rPr>
              <a:t>Accesed</a:t>
            </a:r>
            <a:r>
              <a:rPr lang="en-GB" sz="2000" dirty="0">
                <a:solidFill>
                  <a:schemeClr val="bg1">
                    <a:alpha val="80000"/>
                  </a:schemeClr>
                </a:solidFill>
              </a:rPr>
              <a:t>: 18 May, 2023)</a:t>
            </a:r>
            <a:endParaRPr lang="en-GB" sz="2000" dirty="0">
              <a:solidFill>
                <a:schemeClr val="bg1">
                  <a:alpha val="80000"/>
                </a:schemeClr>
              </a:solidFill>
            </a:endParaRPr>
          </a:p>
          <a:p>
            <a:endParaRPr lang="en-US" sz="1100" dirty="0">
              <a:solidFill>
                <a:schemeClr val="bg1">
                  <a:alpha val="8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a:xfrm>
            <a:off x="1" y="0"/>
            <a:ext cx="121888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p:cNvSpPr>
            <a:spLocks noGrp="1" noRot="1" noChangeAspect="1" noMove="1" noResize="1" noEditPoints="1" noAdjustHandles="1" noChangeArrowheads="1" noChangeShapeType="1" noTextEdit="1"/>
          </p:cNvSpPr>
          <p:nvPr/>
        </p:nvSpPr>
        <p:spPr>
          <a:xfrm>
            <a:off x="0" y="0"/>
            <a:ext cx="9270507"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logo, symbol, font, circ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6844" y="643466"/>
            <a:ext cx="5538998" cy="5566833"/>
          </a:xfrm>
          <a:prstGeom prst="rect">
            <a:avLst/>
          </a:prstGeom>
        </p:spPr>
      </p:pic>
      <p:grpSp>
        <p:nvGrpSpPr>
          <p:cNvPr id="22" name="Group 21"/>
          <p:cNvGrpSpPr>
            <a:grpSpLocks noGrp="1" noRot="1" noChangeAspect="1" noMove="1" noResize="1" noUngrp="1"/>
          </p:cNvGrpSpPr>
          <p:nvPr/>
        </p:nvGrpSpPr>
        <p:grpSpPr>
          <a:xfrm>
            <a:off x="9158169" y="1075188"/>
            <a:ext cx="1561859" cy="1172973"/>
            <a:chOff x="9160561" y="1075188"/>
            <a:chExt cx="1562267" cy="1172973"/>
          </a:xfrm>
        </p:grpSpPr>
        <p:sp>
          <p:nvSpPr>
            <p:cNvPr id="23" name="Freeform 5"/>
            <p:cNvSpPr/>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sp>
          <p:nvSpPr>
            <p:cNvPr id="24" name="Freeform 5"/>
            <p:cNvSpPr/>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p:cNvSpPr>
            <a:spLocks noGrp="1" noRot="1" noChangeAspect="1" noMove="1" noResize="1" noEditPoints="1" noAdjustHandles="1" noChangeArrowheads="1" noChangeShapeType="1" noTextEdit="1"/>
          </p:cNvSpPr>
          <p:nvPr/>
        </p:nvSpPr>
        <p:spPr>
          <a:xfrm>
            <a:off x="0" y="-8467"/>
            <a:ext cx="12188824"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affiti, wheel&#10;&#10;Description automatically generated"/>
          <p:cNvPicPr>
            <a:picLocks noChangeAspect="1"/>
          </p:cNvPicPr>
          <p:nvPr/>
        </p:nvPicPr>
        <p:blipFill rotWithShape="1">
          <a:blip r:embed="rId1">
            <a:alphaModFix amt="55000"/>
            <a:extLst>
              <a:ext uri="{28A0092B-C50C-407E-A947-70E740481C1C}">
                <a14:useLocalDpi xmlns:a14="http://schemas.microsoft.com/office/drawing/2010/main" val="0"/>
              </a:ext>
            </a:extLst>
          </a:blip>
          <a:srcRect l="26163" r="33403"/>
          <a:stretch>
            <a:fillRect/>
          </a:stretch>
        </p:blipFill>
        <p:spPr>
          <a:xfrm>
            <a:off x="20" y="-9107"/>
            <a:ext cx="12188805" cy="6858000"/>
          </a:xfrm>
          <a:prstGeom prst="rect">
            <a:avLst/>
          </a:prstGeom>
        </p:spPr>
      </p:pic>
      <p:sp>
        <p:nvSpPr>
          <p:cNvPr id="2" name="Title 1"/>
          <p:cNvSpPr>
            <a:spLocks noGrp="1"/>
          </p:cNvSpPr>
          <p:nvPr>
            <p:ph type="title"/>
          </p:nvPr>
        </p:nvSpPr>
        <p:spPr>
          <a:xfrm>
            <a:off x="686655" y="591344"/>
            <a:ext cx="3199566" cy="5585619"/>
          </a:xfrm>
        </p:spPr>
        <p:txBody>
          <a:bodyPr>
            <a:normAutofit/>
          </a:bodyPr>
          <a:lstStyle/>
          <a:p>
            <a:r>
              <a:rPr lang="en-US" dirty="0">
                <a:solidFill>
                  <a:srgbClr val="FFFFFF"/>
                </a:solidFill>
              </a:rPr>
              <a:t>Table Of Content</a:t>
            </a:r>
            <a:endParaRPr lang="en-US" dirty="0">
              <a:solidFill>
                <a:srgbClr val="FFFFFF"/>
              </a:solidFill>
            </a:endParaRPr>
          </a:p>
        </p:txBody>
      </p:sp>
      <p:sp>
        <p:nvSpPr>
          <p:cNvPr id="19" name="Arc 18"/>
          <p:cNvSpPr>
            <a:spLocks noGrp="1" noRot="1" noChangeAspect="1" noMove="1" noResize="1" noEditPoints="1" noAdjustHandles="1" noChangeArrowheads="1" noChangeShapeType="1" noTextEdit="1"/>
          </p:cNvSpPr>
          <p:nvPr/>
        </p:nvSpPr>
        <p:spPr>
          <a:xfrm flipV="1">
            <a:off x="7548435" y="2455479"/>
            <a:ext cx="4082370"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446270" y="1299882"/>
            <a:ext cx="6904990" cy="4876763"/>
          </a:xfrm>
        </p:spPr>
        <p:txBody>
          <a:bodyPr anchor="ctr">
            <a:normAutofit fontScale="77500" lnSpcReduction="20000"/>
          </a:bodyPr>
          <a:lstStyle/>
          <a:p>
            <a:r>
              <a:rPr lang="en-US" sz="2900" dirty="0">
                <a:solidFill>
                  <a:srgbClr val="FFFFFF"/>
                </a:solidFill>
              </a:rPr>
              <a:t>Volkswagen </a:t>
            </a:r>
            <a:r>
              <a:rPr lang="de-DE" altLang="en-US" sz="2900" dirty="0">
                <a:solidFill>
                  <a:srgbClr val="FFFFFF"/>
                </a:solidFill>
                <a:latin typeface="Calibri" charset="0"/>
              </a:rPr>
              <a:t>D</a:t>
            </a:r>
            <a:r>
              <a:rPr lang="en-US" sz="2900" dirty="0">
                <a:solidFill>
                  <a:srgbClr val="FFFFFF"/>
                </a:solidFill>
              </a:rPr>
              <a:t>enounced of?</a:t>
            </a:r>
            <a:endParaRPr lang="en-US" sz="2900" dirty="0">
              <a:solidFill>
                <a:srgbClr val="FFFFFF"/>
              </a:solidFill>
            </a:endParaRPr>
          </a:p>
          <a:p>
            <a:r>
              <a:rPr lang="en-GB" sz="2900" dirty="0">
                <a:solidFill>
                  <a:srgbClr val="FFFFFF"/>
                </a:solidFill>
              </a:rPr>
              <a:t>”Defeat device" sounds like a high-tech gadget.</a:t>
            </a:r>
            <a:endParaRPr lang="en-GB" sz="2900" dirty="0">
              <a:solidFill>
                <a:srgbClr val="FFFFFF"/>
              </a:solidFill>
            </a:endParaRPr>
          </a:p>
          <a:p>
            <a:r>
              <a:rPr lang="en-US" sz="2900" dirty="0">
                <a:solidFill>
                  <a:srgbClr val="FFFFFF"/>
                </a:solidFill>
              </a:rPr>
              <a:t>What has been VW’s response?</a:t>
            </a:r>
            <a:endParaRPr lang="en-US" sz="2900" dirty="0">
              <a:solidFill>
                <a:srgbClr val="FFFFFF"/>
              </a:solidFill>
            </a:endParaRPr>
          </a:p>
          <a:p>
            <a:r>
              <a:rPr lang="en-GB" sz="2900" dirty="0">
                <a:solidFill>
                  <a:srgbClr val="FFFFFF"/>
                </a:solidFill>
              </a:rPr>
              <a:t>After the incident.</a:t>
            </a:r>
            <a:endParaRPr lang="en-GB" sz="2900" dirty="0">
              <a:solidFill>
                <a:srgbClr val="FFFFFF"/>
              </a:solidFill>
            </a:endParaRPr>
          </a:p>
          <a:p>
            <a:r>
              <a:rPr lang="en-GB" sz="2900" dirty="0">
                <a:solidFill>
                  <a:srgbClr val="FFFFFF"/>
                </a:solidFill>
              </a:rPr>
              <a:t>The impact of the event.</a:t>
            </a:r>
            <a:endParaRPr lang="en-GB" sz="2900" dirty="0">
              <a:solidFill>
                <a:srgbClr val="FFFFFF"/>
              </a:solidFill>
            </a:endParaRPr>
          </a:p>
          <a:p>
            <a:r>
              <a:rPr lang="en-GB" sz="2900" dirty="0">
                <a:solidFill>
                  <a:srgbClr val="FFFFFF"/>
                </a:solidFill>
              </a:rPr>
              <a:t>Will more heads roll?</a:t>
            </a:r>
            <a:endParaRPr lang="en-GB" sz="2900" dirty="0">
              <a:solidFill>
                <a:srgbClr val="FFFFFF"/>
              </a:solidFill>
            </a:endParaRPr>
          </a:p>
          <a:p>
            <a:r>
              <a:rPr lang="en-GB" sz="2900" dirty="0">
                <a:solidFill>
                  <a:srgbClr val="FFFFFF"/>
                </a:solidFill>
              </a:rPr>
              <a:t>Will more people be held accountable?</a:t>
            </a:r>
            <a:endParaRPr lang="en-GB" sz="2900" dirty="0">
              <a:solidFill>
                <a:srgbClr val="FFFFFF"/>
              </a:solidFill>
            </a:endParaRPr>
          </a:p>
          <a:p>
            <a:r>
              <a:rPr lang="en-GB" sz="2900" dirty="0">
                <a:solidFill>
                  <a:srgbClr val="FFFFFF"/>
                </a:solidFill>
              </a:rPr>
              <a:t>Are other carmakers involved?</a:t>
            </a:r>
            <a:endParaRPr lang="en-GB" sz="2900" dirty="0">
              <a:solidFill>
                <a:srgbClr val="FFFFFF"/>
              </a:solidFill>
            </a:endParaRPr>
          </a:p>
          <a:p>
            <a:r>
              <a:rPr lang="en-GB" sz="2900" dirty="0">
                <a:solidFill>
                  <a:srgbClr val="FFFFFF"/>
                </a:solidFill>
              </a:rPr>
              <a:t>Emission Test</a:t>
            </a:r>
            <a:endParaRPr lang="en-GB" sz="2900" dirty="0">
              <a:solidFill>
                <a:srgbClr val="FFFFFF"/>
              </a:solidFill>
            </a:endParaRPr>
          </a:p>
          <a:p>
            <a:r>
              <a:rPr lang="en-GB" sz="2900" dirty="0">
                <a:solidFill>
                  <a:srgbClr val="FFFFFF"/>
                </a:solidFill>
              </a:rPr>
              <a:t>EU testing regulations should be stricter</a:t>
            </a:r>
            <a:endParaRPr lang="en-GB" sz="2900" dirty="0">
              <a:solidFill>
                <a:srgbClr val="FFFFFF"/>
              </a:solidFill>
            </a:endParaRPr>
          </a:p>
          <a:p>
            <a:r>
              <a:rPr lang="en-US" sz="2900" dirty="0">
                <a:solidFill>
                  <a:srgbClr val="FFFFFF"/>
                </a:solidFill>
              </a:rPr>
              <a:t>Another set back for the diesel industry.</a:t>
            </a:r>
            <a:endParaRPr lang="en-GB" sz="2900" dirty="0">
              <a:solidFill>
                <a:srgbClr val="FFFFFF"/>
              </a:solidFill>
            </a:endParaRPr>
          </a:p>
          <a:p>
            <a:r>
              <a:rPr lang="en-GB" sz="2900" dirty="0">
                <a:solidFill>
                  <a:srgbClr val="FFFFFF"/>
                </a:solidFill>
              </a:rPr>
              <a:t>References</a:t>
            </a:r>
            <a:endParaRPr lang="en-GB" sz="2900" dirty="0">
              <a:solidFill>
                <a:srgbClr val="FFFFFF"/>
              </a:solidFill>
            </a:endParaRPr>
          </a:p>
          <a:p>
            <a:pPr marL="0" indent="0">
              <a:buNone/>
            </a:pPr>
            <a:br>
              <a:rPr lang="en-GB" sz="2200" dirty="0">
                <a:solidFill>
                  <a:srgbClr val="FFFFFF"/>
                </a:solidFill>
              </a:rPr>
            </a:br>
            <a:endParaRPr lang="en-GB" sz="2200" dirty="0">
              <a:solidFill>
                <a:srgbClr val="FFFFFF"/>
              </a:solidFill>
            </a:endParaRPr>
          </a:p>
          <a:p>
            <a:endParaRPr lang="en-US" sz="2200" dirty="0">
              <a:solidFill>
                <a:srgbClr val="FFFFFF"/>
              </a:solidFill>
            </a:endParaRPr>
          </a:p>
          <a:p>
            <a:endParaRPr lang="en-GB" sz="22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steering wheel&#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t="7204" b="11548"/>
          <a:stretch>
            <a:fillRect/>
          </a:stretch>
        </p:blipFill>
        <p:spPr>
          <a:xfrm>
            <a:off x="-3046" y="10"/>
            <a:ext cx="12188823"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2207602"/>
            <a:ext cx="12188824"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6994" y="325550"/>
            <a:ext cx="10055780" cy="3574778"/>
          </a:xfrm>
          <a:effectLst>
            <a:outerShdw blurRad="50800" dist="38100" dir="2700000" algn="tl" rotWithShape="0">
              <a:prstClr val="black">
                <a:alpha val="40000"/>
              </a:prstClr>
            </a:outerShdw>
          </a:effectLst>
        </p:spPr>
        <p:txBody>
          <a:bodyPr>
            <a:normAutofit/>
          </a:bodyPr>
          <a:lstStyle/>
          <a:p>
            <a:br>
              <a:rPr lang="en-US" sz="4700">
                <a:solidFill>
                  <a:srgbClr val="FFFFFF"/>
                </a:solidFill>
              </a:rPr>
            </a:br>
            <a:br>
              <a:rPr lang="en-US" sz="4700">
                <a:solidFill>
                  <a:srgbClr val="FFFFFF"/>
                </a:solidFill>
              </a:rPr>
            </a:br>
            <a:br>
              <a:rPr lang="en-US" sz="4700">
                <a:solidFill>
                  <a:srgbClr val="FFFFFF"/>
                </a:solidFill>
              </a:rPr>
            </a:br>
            <a:br>
              <a:rPr lang="en-US" sz="4700">
                <a:solidFill>
                  <a:srgbClr val="FFFFFF"/>
                </a:solidFill>
              </a:rPr>
            </a:br>
            <a:r>
              <a:rPr lang="en-US" sz="4700">
                <a:solidFill>
                  <a:srgbClr val="FFFFFF"/>
                </a:solidFill>
              </a:rPr>
              <a:t>Volkswagen Emission Scandal</a:t>
            </a:r>
            <a:endParaRPr lang="en-US" sz="47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28"/>
          <p:cNvSpPr>
            <a:spLocks noGrp="1" noRot="1" noChangeAspect="1" noMove="1" noResize="1" noEditPoints="1" noAdjustHandles="1" noChangeArrowheads="1" noChangeShapeType="1" noTextEdit="1"/>
          </p:cNvSpPr>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7981" y="448721"/>
            <a:ext cx="4706445" cy="1225650"/>
          </a:xfrm>
        </p:spPr>
        <p:txBody>
          <a:bodyPr anchor="b">
            <a:normAutofit/>
          </a:bodyPr>
          <a:lstStyle/>
          <a:p>
            <a:r>
              <a:rPr lang="en-US" sz="3800" dirty="0">
                <a:solidFill>
                  <a:schemeClr val="bg1"/>
                </a:solidFill>
              </a:rPr>
              <a:t>Volkswagen </a:t>
            </a:r>
            <a:r>
              <a:rPr lang="de-DE" altLang="en-US" sz="3800" dirty="0">
                <a:solidFill>
                  <a:schemeClr val="bg1"/>
                </a:solidFill>
                <a:latin typeface="Calibri" charset="0"/>
              </a:rPr>
              <a:t>D</a:t>
            </a:r>
            <a:r>
              <a:rPr lang="en-US" sz="3800" dirty="0">
                <a:solidFill>
                  <a:schemeClr val="bg1"/>
                </a:solidFill>
              </a:rPr>
              <a:t>enounced of?</a:t>
            </a:r>
            <a:endParaRPr lang="en-US" sz="3800" dirty="0">
              <a:solidFill>
                <a:schemeClr val="bg1"/>
              </a:solidFill>
            </a:endParaRPr>
          </a:p>
        </p:txBody>
      </p:sp>
      <p:cxnSp>
        <p:nvCxnSpPr>
          <p:cNvPr id="116" name="Straight Connector 30"/>
          <p:cNvCxnSpPr>
            <a:cxnSpLocks noGrp="1" noRot="1" noChangeAspect="1" noMove="1" noResize="1" noEditPoints="1" noAdjustHandles="1" noChangeArrowheads="1" noChangeShapeType="1"/>
          </p:cNvCxnSpPr>
          <p:nvPr/>
        </p:nvCxnSpPr>
        <p:spPr>
          <a:xfrm flipH="1">
            <a:off x="831656" y="1749756"/>
            <a:ext cx="471707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1"/>
          <a:srcRect r="2" b="32"/>
          <a:stretch>
            <a:fillRect/>
          </a:stretch>
        </p:blipFill>
        <p:spPr>
          <a:xfrm>
            <a:off x="6523753" y="1"/>
            <a:ext cx="5665072" cy="3398024"/>
          </a:xfrm>
          <a:prstGeom prst="rect">
            <a:avLst/>
          </a:prstGeom>
        </p:spPr>
      </p:pic>
      <p:cxnSp>
        <p:nvCxnSpPr>
          <p:cNvPr id="117" name="Straight Connector 32"/>
          <p:cNvCxnSpPr>
            <a:cxnSpLocks noGrp="1" noRot="1" noChangeAspect="1" noMove="1" noResize="1" noEditPoints="1" noAdjustHandles="1" noChangeArrowheads="1" noChangeShapeType="1"/>
          </p:cNvCxnSpPr>
          <p:nvPr/>
        </p:nvCxnSpPr>
        <p:spPr>
          <a:xfrm flipH="1">
            <a:off x="6520578" y="3386960"/>
            <a:ext cx="566824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34"/>
          <p:cNvCxnSpPr>
            <a:cxnSpLocks noGrp="1" noRot="1" noChangeAspect="1" noMove="1" noResize="1" noEditPoints="1" noAdjustHandles="1" noChangeArrowheads="1" noChangeShapeType="1"/>
          </p:cNvCxnSpPr>
          <p:nvPr/>
        </p:nvCxnSpPr>
        <p:spPr>
          <a:xfrm flipH="1">
            <a:off x="833809" y="5707672"/>
            <a:ext cx="471277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vehicle, land vehicle, wheel, classic ca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r="4006"/>
          <a:stretch>
            <a:fillRect/>
          </a:stretch>
        </p:blipFill>
        <p:spPr>
          <a:xfrm>
            <a:off x="6520578" y="3398024"/>
            <a:ext cx="5668247" cy="3469076"/>
          </a:xfrm>
          <a:prstGeom prst="rect">
            <a:avLst/>
          </a:prstGeom>
        </p:spPr>
      </p:pic>
      <p:graphicFrame>
        <p:nvGraphicFramePr>
          <p:cNvPr id="5" name="Content Placeholder 2"/>
          <p:cNvGraphicFramePr>
            <a:graphicFrameLocks noGrp="1"/>
          </p:cNvGraphicFramePr>
          <p:nvPr>
            <p:ph idx="1"/>
          </p:nvPr>
        </p:nvGraphicFramePr>
        <p:xfrm>
          <a:off x="897535" y="1909192"/>
          <a:ext cx="4585318" cy="3647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p:cNvSpPr>
            <a:spLocks noGrp="1" noRot="1" noChangeAspect="1" noMove="1" noResize="1" noEditPoints="1" noAdjustHandles="1" noChangeArrowheads="1" noChangeShapeType="1" noTextEdit="1"/>
          </p:cNvSpPr>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noGrp="1" noRot="1" noChangeAspect="1" noMove="1" noResize="1" noEditPoints="1" noAdjustHandles="1" noChangeArrowheads="1" noChangeShapeType="1" noTextEdit="1"/>
          </p:cNvSpPr>
          <p:nvPr/>
        </p:nvSpPr>
        <p:spPr>
          <a:xfrm>
            <a:off x="0" y="0"/>
            <a:ext cx="1218577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ue and white water surface&#10;&#10;Description automatically generated with low confidence"/>
          <p:cNvPicPr>
            <a:picLocks noChangeAspect="1"/>
          </p:cNvPicPr>
          <p:nvPr/>
        </p:nvPicPr>
        <p:blipFill rotWithShape="1">
          <a:blip r:embed="rId1">
            <a:alphaModFix amt="40000"/>
          </a:blip>
          <a:srcRect t="15708"/>
          <a:stretch>
            <a:fillRect/>
          </a:stretch>
        </p:blipFill>
        <p:spPr>
          <a:xfrm>
            <a:off x="20" y="10"/>
            <a:ext cx="12188805" cy="6857990"/>
          </a:xfrm>
          <a:prstGeom prst="rect">
            <a:avLst/>
          </a:prstGeom>
        </p:spPr>
      </p:pic>
      <p:pic>
        <p:nvPicPr>
          <p:cNvPr id="6" name="Picture 5" descr="A yellow and white car&#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r="3081"/>
          <a:stretch>
            <a:fillRect/>
          </a:stretch>
        </p:blipFill>
        <p:spPr>
          <a:xfrm>
            <a:off x="6099749" y="2015168"/>
            <a:ext cx="5282490"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graphicFrame>
        <p:nvGraphicFramePr>
          <p:cNvPr id="5" name="Content Placeholder 2"/>
          <p:cNvGraphicFramePr>
            <a:graphicFrameLocks noGrp="1"/>
          </p:cNvGraphicFramePr>
          <p:nvPr>
            <p:ph idx="1"/>
          </p:nvPr>
        </p:nvGraphicFramePr>
        <p:xfrm>
          <a:off x="838125" y="2013625"/>
          <a:ext cx="4613557" cy="416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3"/>
          <p:cNvSpPr>
            <a:spLocks noGrp="1" noRot="1" noChangeAspect="1" noMove="1" noResize="1" noEditPoints="1" noAdjustHandles="1" noChangeArrowheads="1" noChangeShapeType="1" noTextEdit="1"/>
          </p:cNvSpPr>
          <p:nvPr/>
        </p:nvSpPr>
        <p:spPr>
          <a:xfrm>
            <a:off x="0" y="0"/>
            <a:ext cx="12188825"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Gears of a machine"/>
          <p:cNvPicPr>
            <a:picLocks noChangeAspect="1"/>
          </p:cNvPicPr>
          <p:nvPr/>
        </p:nvPicPr>
        <p:blipFill rotWithShape="1">
          <a:blip r:embed="rId1">
            <a:alphaModFix amt="25000"/>
          </a:blip>
          <a:srcRect t="38" b="7345"/>
          <a:stretch>
            <a:fillRect/>
          </a:stretch>
        </p:blipFill>
        <p:spPr>
          <a:xfrm>
            <a:off x="20" y="10"/>
            <a:ext cx="12188805" cy="6857990"/>
          </a:xfrm>
          <a:prstGeom prst="rect">
            <a:avLst/>
          </a:prstGeom>
        </p:spPr>
      </p:pic>
      <p:sp>
        <p:nvSpPr>
          <p:cNvPr id="2" name="Title 1"/>
          <p:cNvSpPr>
            <a:spLocks noGrp="1"/>
          </p:cNvSpPr>
          <p:nvPr>
            <p:ph type="title"/>
          </p:nvPr>
        </p:nvSpPr>
        <p:spPr>
          <a:xfrm>
            <a:off x="837981" y="1782501"/>
            <a:ext cx="6694701" cy="1484899"/>
          </a:xfrm>
        </p:spPr>
        <p:txBody>
          <a:bodyPr>
            <a:normAutofit/>
          </a:bodyPr>
          <a:lstStyle/>
          <a:p>
            <a:r>
              <a:rPr lang="en-GB" sz="4000" dirty="0">
                <a:solidFill>
                  <a:srgbClr val="FFFFFF"/>
                </a:solidFill>
              </a:rPr>
              <a:t>”Defeat device" sounds like a high-tech gadget.</a:t>
            </a:r>
            <a:endParaRPr lang="en-US" sz="4000" dirty="0">
              <a:solidFill>
                <a:srgbClr val="FFFFFF"/>
              </a:solidFill>
            </a:endParaRPr>
          </a:p>
        </p:txBody>
      </p:sp>
      <p:sp>
        <p:nvSpPr>
          <p:cNvPr id="8" name="Content Placeholder 2"/>
          <p:cNvSpPr>
            <a:spLocks noGrp="1"/>
          </p:cNvSpPr>
          <p:nvPr>
            <p:ph idx="1"/>
          </p:nvPr>
        </p:nvSpPr>
        <p:spPr>
          <a:xfrm>
            <a:off x="837981" y="3429000"/>
            <a:ext cx="6694708" cy="2595322"/>
          </a:xfrm>
        </p:spPr>
        <p:txBody>
          <a:bodyPr>
            <a:normAutofit fontScale="92500" lnSpcReduction="20000"/>
          </a:bodyPr>
          <a:lstStyle/>
          <a:p>
            <a:r>
              <a:rPr lang="en-GB" sz="2000" b="1" i="0" dirty="0">
                <a:solidFill>
                  <a:srgbClr val="FFFFFF"/>
                </a:solidFill>
                <a:effectLst/>
                <a:latin typeface="Arial" panose="020B0604020202020204" pitchFamily="34" charset="0"/>
              </a:rPr>
              <a:t>The device seems to have put</a:t>
            </a:r>
            <a:r>
              <a:rPr lang="en-GB" sz="2000" b="0" i="0" dirty="0">
                <a:solidFill>
                  <a:srgbClr val="FFFFFF"/>
                </a:solidFill>
                <a:effectLst/>
                <a:latin typeface="Arial" panose="020B0604020202020204" pitchFamily="34" charset="0"/>
              </a:rPr>
              <a:t> the </a:t>
            </a:r>
            <a:r>
              <a:rPr lang="en-GB" sz="2000" b="1" i="0" dirty="0">
                <a:solidFill>
                  <a:srgbClr val="FFFFFF"/>
                </a:solidFill>
                <a:effectLst/>
                <a:latin typeface="Arial" panose="020B0604020202020204" pitchFamily="34" charset="0"/>
              </a:rPr>
              <a:t>vehicles into a kind of safety mode where the engine ran below normal power and performance when they</a:t>
            </a:r>
            <a:r>
              <a:rPr lang="en-GB" sz="2000" b="0" i="0" dirty="0">
                <a:solidFill>
                  <a:srgbClr val="FFFFFF"/>
                </a:solidFill>
                <a:effectLst/>
                <a:latin typeface="Arial" panose="020B0604020202020204" pitchFamily="34" charset="0"/>
              </a:rPr>
              <a:t> were operating under controlled laboratory </a:t>
            </a:r>
            <a:r>
              <a:rPr lang="en-GB" sz="2000" b="1" i="0" dirty="0">
                <a:solidFill>
                  <a:srgbClr val="FFFFFF"/>
                </a:solidFill>
                <a:effectLst/>
                <a:latin typeface="Arial" panose="020B0604020202020204" pitchFamily="34" charset="0"/>
              </a:rPr>
              <a:t>conditions,</a:t>
            </a:r>
            <a:r>
              <a:rPr lang="en-GB" sz="2000" b="0" i="0" dirty="0">
                <a:solidFill>
                  <a:srgbClr val="FFFFFF"/>
                </a:solidFill>
                <a:effectLst/>
                <a:latin typeface="Arial" panose="020B0604020202020204" pitchFamily="34" charset="0"/>
              </a:rPr>
              <a:t> which </a:t>
            </a:r>
            <a:r>
              <a:rPr lang="en-GB" sz="2000" b="1" i="0" dirty="0">
                <a:solidFill>
                  <a:srgbClr val="FFFFFF"/>
                </a:solidFill>
                <a:effectLst/>
                <a:latin typeface="Arial" panose="020B0604020202020204" pitchFamily="34" charset="0"/>
              </a:rPr>
              <a:t>usually</a:t>
            </a:r>
            <a:r>
              <a:rPr lang="en-GB" sz="2000" b="0" i="0" dirty="0">
                <a:solidFill>
                  <a:srgbClr val="FFFFFF"/>
                </a:solidFill>
                <a:effectLst/>
                <a:latin typeface="Arial" panose="020B0604020202020204" pitchFamily="34" charset="0"/>
              </a:rPr>
              <a:t> involve putting them on a stationary test </a:t>
            </a:r>
            <a:r>
              <a:rPr lang="en-GB" sz="2000" b="1" i="0" dirty="0">
                <a:solidFill>
                  <a:srgbClr val="FFFFFF"/>
                </a:solidFill>
                <a:effectLst/>
                <a:latin typeface="Arial" panose="020B0604020202020204" pitchFamily="34" charset="0"/>
              </a:rPr>
              <a:t>rig.</a:t>
            </a:r>
            <a:endParaRPr lang="en-GB" sz="2000" b="0" i="0" dirty="0">
              <a:solidFill>
                <a:srgbClr val="FFFFFF"/>
              </a:solidFill>
              <a:effectLst/>
              <a:latin typeface="Arial" panose="020B0604020202020204" pitchFamily="34" charset="0"/>
            </a:endParaRPr>
          </a:p>
          <a:p>
            <a:r>
              <a:rPr lang="en-GB" sz="2000" b="1" i="0" dirty="0">
                <a:solidFill>
                  <a:srgbClr val="FFFFFF"/>
                </a:solidFill>
                <a:effectLst/>
                <a:latin typeface="Arial" panose="020B0604020202020204" pitchFamily="34" charset="0"/>
              </a:rPr>
              <a:t> The engines changed from this test</a:t>
            </a:r>
            <a:r>
              <a:rPr lang="en-GB" sz="2000" b="0" i="0" dirty="0">
                <a:solidFill>
                  <a:srgbClr val="FFFFFF"/>
                </a:solidFill>
                <a:effectLst/>
                <a:latin typeface="Arial" panose="020B0604020202020204" pitchFamily="34" charset="0"/>
              </a:rPr>
              <a:t> mode </a:t>
            </a:r>
            <a:r>
              <a:rPr lang="en-GB" sz="2000" b="1" i="0" dirty="0">
                <a:solidFill>
                  <a:srgbClr val="FFFFFF"/>
                </a:solidFill>
                <a:effectLst/>
                <a:latin typeface="Arial" panose="020B0604020202020204" pitchFamily="34" charset="0"/>
              </a:rPr>
              <a:t>when they were</a:t>
            </a:r>
            <a:r>
              <a:rPr lang="en-GB" sz="2000" b="0" i="0" dirty="0">
                <a:solidFill>
                  <a:srgbClr val="FFFFFF"/>
                </a:solidFill>
                <a:effectLst/>
                <a:latin typeface="Arial" panose="020B0604020202020204" pitchFamily="34" charset="0"/>
              </a:rPr>
              <a:t> on the </a:t>
            </a:r>
            <a:r>
              <a:rPr lang="en-GB" sz="2000" b="1" i="0" dirty="0">
                <a:solidFill>
                  <a:srgbClr val="FFFFFF"/>
                </a:solidFill>
                <a:effectLst/>
                <a:latin typeface="Arial" panose="020B0604020202020204" pitchFamily="34" charset="0"/>
              </a:rPr>
              <a:t>road.</a:t>
            </a:r>
            <a:endParaRPr lang="en-GB" sz="2000" b="1" i="0" dirty="0">
              <a:solidFill>
                <a:srgbClr val="FFFFFF"/>
              </a:solidFill>
              <a:effectLst/>
              <a:latin typeface="Arial" panose="020B0604020202020204" pitchFamily="34" charset="0"/>
            </a:endParaRPr>
          </a:p>
          <a:p>
            <a:r>
              <a:rPr lang="en-GB" sz="2000" b="0" i="0" dirty="0">
                <a:solidFill>
                  <a:srgbClr val="FFFFFF"/>
                </a:solidFill>
                <a:effectLst/>
                <a:latin typeface="Arial" panose="020B0604020202020204" pitchFamily="34" charset="0"/>
              </a:rPr>
              <a:t>The engines </a:t>
            </a:r>
            <a:r>
              <a:rPr lang="en-GB" sz="2000" b="1" i="0" dirty="0">
                <a:solidFill>
                  <a:srgbClr val="FFFFFF"/>
                </a:solidFill>
                <a:effectLst/>
                <a:latin typeface="Arial" panose="020B0604020202020204" pitchFamily="34" charset="0"/>
              </a:rPr>
              <a:t>as a result released</a:t>
            </a:r>
            <a:r>
              <a:rPr lang="en-GB" sz="2000" b="0" i="0" dirty="0">
                <a:solidFill>
                  <a:srgbClr val="FFFFFF"/>
                </a:solidFill>
                <a:effectLst/>
                <a:latin typeface="Arial" panose="020B0604020202020204" pitchFamily="34" charset="0"/>
              </a:rPr>
              <a:t> nitrogen oxide pollutants up to 40 times </a:t>
            </a:r>
            <a:r>
              <a:rPr lang="en-GB" sz="2000" b="1" i="0" dirty="0">
                <a:solidFill>
                  <a:srgbClr val="FFFFFF"/>
                </a:solidFill>
                <a:effectLst/>
                <a:latin typeface="Arial" panose="020B0604020202020204" pitchFamily="34" charset="0"/>
              </a:rPr>
              <a:t>more than</a:t>
            </a:r>
            <a:r>
              <a:rPr lang="en-GB" sz="2000" b="0" i="0" dirty="0">
                <a:solidFill>
                  <a:srgbClr val="FFFFFF"/>
                </a:solidFill>
                <a:effectLst/>
                <a:latin typeface="Arial" panose="020B0604020202020204" pitchFamily="34" charset="0"/>
              </a:rPr>
              <a:t> what the </a:t>
            </a:r>
            <a:r>
              <a:rPr lang="en-GB" sz="2000" b="1" i="0" dirty="0">
                <a:solidFill>
                  <a:srgbClr val="FFFFFF"/>
                </a:solidFill>
                <a:effectLst/>
                <a:latin typeface="Arial" panose="020B0604020202020204" pitchFamily="34" charset="0"/>
              </a:rPr>
              <a:t>US allows.</a:t>
            </a:r>
            <a:endParaRPr lang="en-GB" sz="2000" b="0" i="0" dirty="0">
              <a:solidFill>
                <a:srgbClr val="FFFFFF"/>
              </a:solidFill>
              <a:effectLst/>
              <a:latin typeface="Arial" panose="020B0604020202020204" pitchFamily="34" charset="0"/>
            </a:endParaRPr>
          </a:p>
          <a:p>
            <a:endParaRPr lang="en-US" sz="16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a:spLocks noGrp="1" noRot="1" noChangeAspect="1" noMove="1" noResize="1" noEditPoints="1" noAdjustHandles="1" noChangeArrowheads="1" noChangeShapeType="1" noTextEdit="1"/>
          </p:cNvSpPr>
          <p:nvPr/>
        </p:nvSpPr>
        <p:spPr>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vehicle, wheel, land vehicle, automotive design&#10;&#10;Description automatically generated"/>
          <p:cNvPicPr>
            <a:picLocks noChangeAspect="1"/>
          </p:cNvPicPr>
          <p:nvPr/>
        </p:nvPicPr>
        <p:blipFill rotWithShape="1">
          <a:blip r:embed="rId1">
            <a:alphaModFix amt="35000"/>
            <a:extLst>
              <a:ext uri="{28A0092B-C50C-407E-A947-70E740481C1C}">
                <a14:useLocalDpi xmlns:a14="http://schemas.microsoft.com/office/drawing/2010/main" val="0"/>
              </a:ext>
            </a:extLst>
          </a:blip>
          <a:srcRect l="10218" r="4471" b="1"/>
          <a:stretch>
            <a:fillRect/>
          </a:stretch>
        </p:blipFill>
        <p:spPr>
          <a:xfrm>
            <a:off x="20" y="10"/>
            <a:ext cx="12188805" cy="6857990"/>
          </a:xfrm>
          <a:prstGeom prst="rect">
            <a:avLst/>
          </a:prstGeom>
        </p:spPr>
      </p:pic>
      <p:sp>
        <p:nvSpPr>
          <p:cNvPr id="2" name="Title 1"/>
          <p:cNvSpPr>
            <a:spLocks noGrp="1"/>
          </p:cNvSpPr>
          <p:nvPr>
            <p:ph type="title"/>
          </p:nvPr>
        </p:nvSpPr>
        <p:spPr>
          <a:xfrm>
            <a:off x="837981" y="365125"/>
            <a:ext cx="10512862" cy="1325563"/>
          </a:xfrm>
        </p:spPr>
        <p:txBody>
          <a:bodyPr>
            <a:normAutofit/>
          </a:bodyPr>
          <a:lstStyle/>
          <a:p>
            <a:r>
              <a:rPr lang="en-US" dirty="0">
                <a:solidFill>
                  <a:srgbClr val="FFFFFF"/>
                </a:solidFill>
              </a:rPr>
              <a:t>What has been VW’s response?</a:t>
            </a:r>
            <a:endParaRPr lang="en-US" dirty="0">
              <a:solidFill>
                <a:srgbClr val="FFFFFF"/>
              </a:solidFill>
            </a:endParaRPr>
          </a:p>
        </p:txBody>
      </p:sp>
      <p:sp>
        <p:nvSpPr>
          <p:cNvPr id="3" name="Content Placeholder 2"/>
          <p:cNvSpPr>
            <a:spLocks noGrp="1"/>
          </p:cNvSpPr>
          <p:nvPr>
            <p:ph idx="1"/>
          </p:nvPr>
        </p:nvSpPr>
        <p:spPr>
          <a:xfrm>
            <a:off x="837981" y="1825625"/>
            <a:ext cx="10512862" cy="4351338"/>
          </a:xfrm>
        </p:spPr>
        <p:txBody>
          <a:bodyPr>
            <a:normAutofit/>
          </a:bodyPr>
          <a:lstStyle/>
          <a:p>
            <a:r>
              <a:rPr lang="en-US" sz="2600" dirty="0">
                <a:solidFill>
                  <a:srgbClr val="FFFFFF"/>
                </a:solidFill>
              </a:rPr>
              <a:t>There have been questions about the discrepancy between the public emissions test results and the actual emissions, but the public has no reasonable explanation for this.</a:t>
            </a:r>
            <a:endParaRPr lang="en-US" sz="2600" dirty="0">
              <a:solidFill>
                <a:srgbClr val="FFFFFF"/>
              </a:solidFill>
            </a:endParaRPr>
          </a:p>
          <a:p>
            <a:r>
              <a:rPr lang="en-US" sz="2600" dirty="0">
                <a:solidFill>
                  <a:srgbClr val="FFFFFF"/>
                </a:solidFill>
              </a:rPr>
              <a:t>Public management seems to have been convinced that if things went south, they could simply pay a fine and be done with it.</a:t>
            </a:r>
            <a:endParaRPr lang="en-US" sz="2600" dirty="0">
              <a:solidFill>
                <a:srgbClr val="FFFFFF"/>
              </a:solidFill>
            </a:endParaRPr>
          </a:p>
          <a:p>
            <a:r>
              <a:rPr lang="en-US" sz="2600" dirty="0">
                <a:solidFill>
                  <a:srgbClr val="FFFFFF"/>
                </a:solidFill>
              </a:rPr>
              <a:t>They have failed to provide accurate, timely, comprehensive and True </a:t>
            </a:r>
            <a:r>
              <a:rPr lang="de-DE" sz="2600" dirty="0">
                <a:solidFill>
                  <a:srgbClr val="FFFFFF"/>
                </a:solidFill>
              </a:rPr>
              <a:t>r</a:t>
            </a:r>
            <a:r>
              <a:rPr lang="en-US" sz="2600" dirty="0" err="1">
                <a:solidFill>
                  <a:srgbClr val="FFFFFF"/>
                </a:solidFill>
              </a:rPr>
              <a:t>eport</a:t>
            </a:r>
            <a:r>
              <a:rPr lang="en-US" sz="2600" dirty="0">
                <a:solidFill>
                  <a:srgbClr val="FFFFFF"/>
                </a:solidFill>
              </a:rPr>
              <a:t>, </a:t>
            </a:r>
            <a:r>
              <a:rPr lang="de-DE" sz="2600" dirty="0">
                <a:solidFill>
                  <a:srgbClr val="FFFFFF"/>
                </a:solidFill>
              </a:rPr>
              <a:t>r</a:t>
            </a:r>
            <a:r>
              <a:rPr lang="en-US" sz="2600" dirty="0" err="1">
                <a:solidFill>
                  <a:srgbClr val="FFFFFF"/>
                </a:solidFill>
              </a:rPr>
              <a:t>ecord</a:t>
            </a:r>
            <a:r>
              <a:rPr lang="de-DE" sz="2600" dirty="0">
                <a:solidFill>
                  <a:srgbClr val="FFFFFF"/>
                </a:solidFill>
              </a:rPr>
              <a:t> </a:t>
            </a:r>
            <a:r>
              <a:rPr lang="en-US" sz="2600" dirty="0">
                <a:solidFill>
                  <a:srgbClr val="FFFFFF"/>
                </a:solidFill>
              </a:rPr>
              <a:t>and </a:t>
            </a:r>
            <a:r>
              <a:rPr lang="de-DE" sz="2600" dirty="0">
                <a:solidFill>
                  <a:srgbClr val="FFFFFF"/>
                </a:solidFill>
              </a:rPr>
              <a:t>s</a:t>
            </a:r>
            <a:r>
              <a:rPr lang="en-US" sz="2600" dirty="0" err="1">
                <a:solidFill>
                  <a:srgbClr val="FFFFFF"/>
                </a:solidFill>
              </a:rPr>
              <a:t>tatements</a:t>
            </a:r>
            <a:r>
              <a:rPr lang="en-US" sz="2600" dirty="0">
                <a:solidFill>
                  <a:srgbClr val="FFFFFF"/>
                </a:solidFill>
              </a:rPr>
              <a:t> </a:t>
            </a:r>
            <a:endParaRPr lang="de-DE" sz="2600" dirty="0">
              <a:solidFill>
                <a:srgbClr val="FFFFFF"/>
              </a:solidFill>
            </a:endParaRPr>
          </a:p>
          <a:p>
            <a:r>
              <a:rPr lang="en-US" sz="2600" dirty="0">
                <a:solidFill>
                  <a:srgbClr val="FFFFFF"/>
                </a:solidFill>
              </a:rPr>
              <a:t>They conceal facts from consumers and the government and retain information from investors in violation of the securities laws.</a:t>
            </a:r>
            <a:endParaRPr lang="en-US" sz="2600" dirty="0">
              <a:solidFill>
                <a:srgbClr val="FFFFFF"/>
              </a:solidFill>
            </a:endParaRPr>
          </a:p>
          <a:p>
            <a:endParaRPr lang="en-US" sz="26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p:cNvSpPr>
            <a:spLocks noGrp="1" noRot="1" noChangeAspect="1" noMove="1" noResize="1" noEditPoints="1" noAdjustHandles="1" noChangeArrowheads="1" noChangeShapeType="1" noTextEdit="1"/>
          </p:cNvSpPr>
          <p:nvPr/>
        </p:nvSpPr>
        <p:spPr>
          <a:xfrm>
            <a:off x="0"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noGrp="1" noRot="1" noChangeAspect="1" noMove="1" noResize="1" noEditPoints="1" noAdjustHandles="1" noChangeArrowheads="1" noChangeShapeType="1" noTextEdit="1"/>
          </p:cNvSpPr>
          <p:nvPr/>
        </p:nvSpPr>
        <p:spPr>
          <a:xfrm>
            <a:off x="0" y="0"/>
            <a:ext cx="12185777"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p:cNvPicPr>
            <a:picLocks noChangeAspect="1"/>
          </p:cNvPicPr>
          <p:nvPr/>
        </p:nvPicPr>
        <p:blipFill rotWithShape="1">
          <a:blip r:embed="rId1">
            <a:alphaModFix amt="40000"/>
          </a:blip>
          <a:srcRect l="17773" r="-1" b="-1"/>
          <a:stretch>
            <a:fillRect/>
          </a:stretch>
        </p:blipFill>
        <p:spPr>
          <a:xfrm>
            <a:off x="20" y="10"/>
            <a:ext cx="8448096" cy="6857990"/>
          </a:xfrm>
          <a:prstGeom prst="rect">
            <a:avLst/>
          </a:prstGeom>
        </p:spPr>
      </p:pic>
      <p:sp>
        <p:nvSpPr>
          <p:cNvPr id="3" name="Content Placeholder 2"/>
          <p:cNvSpPr>
            <a:spLocks noGrp="1"/>
          </p:cNvSpPr>
          <p:nvPr>
            <p:ph idx="1"/>
          </p:nvPr>
        </p:nvSpPr>
        <p:spPr>
          <a:xfrm>
            <a:off x="837981" y="2219785"/>
            <a:ext cx="4618418" cy="3957178"/>
          </a:xfrm>
        </p:spPr>
        <p:txBody>
          <a:bodyPr>
            <a:normAutofit lnSpcReduction="10000"/>
          </a:bodyPr>
          <a:lstStyle/>
          <a:p>
            <a:r>
              <a:rPr lang="en-GB" sz="1800" dirty="0">
                <a:solidFill>
                  <a:srgbClr val="FFFFFF"/>
                </a:solidFill>
              </a:rPr>
              <a:t>Once the news came out,  CEO of Volkswagen Winterkorn first apologized and was forced to resign the next day.</a:t>
            </a:r>
            <a:endParaRPr lang="en-GB" sz="1800" dirty="0">
              <a:solidFill>
                <a:srgbClr val="FFFFFF"/>
              </a:solidFill>
            </a:endParaRPr>
          </a:p>
          <a:p>
            <a:r>
              <a:rPr lang="en-GB" sz="1800" dirty="0">
                <a:solidFill>
                  <a:srgbClr val="FFFFFF"/>
                </a:solidFill>
              </a:rPr>
              <a:t>At the same time, the stock price plummeted, and Volkswagen brought a huge crisis and faced a huge fine from the United States.</a:t>
            </a:r>
            <a:endParaRPr lang="en-GB" sz="1800" dirty="0">
              <a:solidFill>
                <a:srgbClr val="FFFFFF"/>
              </a:solidFill>
            </a:endParaRPr>
          </a:p>
          <a:p>
            <a:r>
              <a:rPr lang="en-GB" sz="1800" dirty="0">
                <a:solidFill>
                  <a:srgbClr val="FFFFFF"/>
                </a:solidFill>
              </a:rPr>
              <a:t>“We‘ve totally screwed up” ( Horn, 2015)</a:t>
            </a:r>
            <a:endParaRPr lang="en-GB" sz="1800" dirty="0">
              <a:solidFill>
                <a:srgbClr val="FFFFFF"/>
              </a:solidFill>
            </a:endParaRPr>
          </a:p>
          <a:p>
            <a:r>
              <a:rPr lang="en-GB" sz="1800" dirty="0">
                <a:solidFill>
                  <a:srgbClr val="FFFFFF"/>
                </a:solidFill>
              </a:rPr>
              <a:t>“broken the trust of our customers and the public”. ( Winterkorn, 2015)</a:t>
            </a:r>
            <a:endParaRPr lang="en-GB" sz="1800" dirty="0">
              <a:solidFill>
                <a:srgbClr val="FFFFFF"/>
              </a:solidFill>
            </a:endParaRPr>
          </a:p>
          <a:p>
            <a:r>
              <a:rPr lang="en-GB" sz="1800" dirty="0">
                <a:solidFill>
                  <a:srgbClr val="FFFFFF"/>
                </a:solidFill>
              </a:rPr>
              <a:t>“My most urgent task is to win back trust for the Volkswagen Group - by leaving no stone unturned” (Mueller, 2015)</a:t>
            </a:r>
            <a:endParaRPr lang="en-GB" sz="1800" dirty="0">
              <a:solidFill>
                <a:srgbClr val="FFFFFF"/>
              </a:solidFill>
            </a:endParaRPr>
          </a:p>
          <a:p>
            <a:endParaRPr lang="en-US" sz="1700" dirty="0">
              <a:solidFill>
                <a:srgbClr val="FFFFFF"/>
              </a:solidFill>
            </a:endParaRPr>
          </a:p>
        </p:txBody>
      </p:sp>
      <p:pic>
        <p:nvPicPr>
          <p:cNvPr id="4" name="Picture 3" descr="A close-up of a car emblem&#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l="14742" r="19414" b="2"/>
          <a:stretch>
            <a:fillRect/>
          </a:stretch>
        </p:blipFill>
        <p:spPr>
          <a:xfrm>
            <a:off x="6224375" y="10"/>
            <a:ext cx="596123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88825"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1">
            <a:alphaModFix amt="35000"/>
          </a:blip>
          <a:srcRect t="9906" b="10568"/>
          <a:stretch>
            <a:fillRect/>
          </a:stretch>
        </p:blipFill>
        <p:spPr>
          <a:xfrm>
            <a:off x="20" y="10"/>
            <a:ext cx="12188805" cy="6857990"/>
          </a:xfrm>
          <a:prstGeom prst="rect">
            <a:avLst/>
          </a:prstGeom>
        </p:spPr>
      </p:pic>
      <p:sp>
        <p:nvSpPr>
          <p:cNvPr id="2" name="Title 1"/>
          <p:cNvSpPr>
            <a:spLocks noGrp="1"/>
          </p:cNvSpPr>
          <p:nvPr>
            <p:ph type="title"/>
          </p:nvPr>
        </p:nvSpPr>
        <p:spPr>
          <a:xfrm>
            <a:off x="837981" y="365125"/>
            <a:ext cx="10512862" cy="1325563"/>
          </a:xfrm>
        </p:spPr>
        <p:txBody>
          <a:bodyPr>
            <a:normAutofit/>
          </a:bodyPr>
          <a:lstStyle/>
          <a:p>
            <a:r>
              <a:rPr lang="en-GB" dirty="0">
                <a:solidFill>
                  <a:srgbClr val="FFFFFF"/>
                </a:solidFill>
              </a:rPr>
              <a:t>After the incident.</a:t>
            </a:r>
            <a:endParaRPr lang="en-US" dirty="0">
              <a:solidFill>
                <a:srgbClr val="FFFFFF"/>
              </a:solidFill>
            </a:endParaRPr>
          </a:p>
        </p:txBody>
      </p:sp>
      <p:graphicFrame>
        <p:nvGraphicFramePr>
          <p:cNvPr id="5" name="Content Placeholder 2"/>
          <p:cNvGraphicFramePr>
            <a:graphicFrameLocks noGrp="1"/>
          </p:cNvGraphicFramePr>
          <p:nvPr>
            <p:ph idx="1"/>
          </p:nvPr>
        </p:nvGraphicFramePr>
        <p:xfrm>
          <a:off x="837981" y="1825625"/>
          <a:ext cx="105128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5338</Words>
  <Application>WPS Presentation</Application>
  <PresentationFormat>Custom</PresentationFormat>
  <Paragraphs>122</Paragraphs>
  <Slides>18</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Calibri</vt:lpstr>
      <vt:lpstr>Helvetica Neue</vt:lpstr>
      <vt:lpstr>Calibri</vt:lpstr>
      <vt:lpstr>Trebuchet MS</vt:lpstr>
      <vt:lpstr>Microsoft YaHei</vt:lpstr>
      <vt:lpstr>汉仪旗黑</vt:lpstr>
      <vt:lpstr>Arial Unicode MS</vt:lpstr>
      <vt:lpstr>宋体-简</vt:lpstr>
      <vt:lpstr>Office Theme</vt:lpstr>
      <vt:lpstr>Professor : Susanna Hayrapetyan Course : MADSC305-Online Reputation Management Date: 19-05-2023</vt:lpstr>
      <vt:lpstr>Table Of Content</vt:lpstr>
      <vt:lpstr>    Volkswagen Emission Scandal</vt:lpstr>
      <vt:lpstr>Volkswagen Denounced of?</vt:lpstr>
      <vt:lpstr>PowerPoint 演示文稿</vt:lpstr>
      <vt:lpstr>”Defeat device" sounds like a high-tech gadget.</vt:lpstr>
      <vt:lpstr>What has been VW’s response?</vt:lpstr>
      <vt:lpstr>PowerPoint 演示文稿</vt:lpstr>
      <vt:lpstr>After the incident.</vt:lpstr>
      <vt:lpstr>The impact of the event. </vt:lpstr>
      <vt:lpstr>Will more heads roll? </vt:lpstr>
      <vt:lpstr>Will more people be held accountable?</vt:lpstr>
      <vt:lpstr>Are other carmakers involved?</vt:lpstr>
      <vt:lpstr>Emission Test</vt:lpstr>
      <vt:lpstr>EU testing regulations should be stricter</vt:lpstr>
      <vt:lpstr>Another set back for the diesel industry.</vt:lpstr>
      <vt:lpstr>References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Volkswagen Emission Scandal</dc:title>
  <dc:creator>GAURAV Kumar</dc:creator>
  <cp:lastModifiedBy>super</cp:lastModifiedBy>
  <cp:revision>47</cp:revision>
  <dcterms:created xsi:type="dcterms:W3CDTF">2023-09-11T14:56:56Z</dcterms:created>
  <dcterms:modified xsi:type="dcterms:W3CDTF">2023-09-11T14:56:56Z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